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-548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3D3297-2897-4E70-BC7F-641B80CEC50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9C37FC5B-BFBA-4CD3-B53F-902506636575}">
      <dgm:prSet phldrT="[Text]"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دلبستگی کارکنان به کار و سازمان </a:t>
          </a:r>
          <a:endParaRPr lang="fa-IR" b="1" dirty="0">
            <a:cs typeface="B Mitra" pitchFamily="2" charset="-78"/>
          </a:endParaRPr>
        </a:p>
      </dgm:t>
    </dgm:pt>
    <dgm:pt modelId="{415CD997-8DFA-498A-91FF-A1F6860E0618}" type="parTrans" cxnId="{B265AF98-2E26-4B0C-BBAC-B57FFCBE5A11}">
      <dgm:prSet/>
      <dgm:spPr/>
      <dgm:t>
        <a:bodyPr/>
        <a:lstStyle/>
        <a:p>
          <a:pPr rtl="1"/>
          <a:endParaRPr lang="fa-IR"/>
        </a:p>
      </dgm:t>
    </dgm:pt>
    <dgm:pt modelId="{9F4DA58B-19CE-439C-AB06-273C26E6AD62}" type="sibTrans" cxnId="{B265AF98-2E26-4B0C-BBAC-B57FFCBE5A11}">
      <dgm:prSet/>
      <dgm:spPr/>
      <dgm:t>
        <a:bodyPr/>
        <a:lstStyle/>
        <a:p>
          <a:pPr rtl="1"/>
          <a:endParaRPr lang="fa-IR"/>
        </a:p>
      </dgm:t>
    </dgm:pt>
    <dgm:pt modelId="{983E300E-871B-4D23-97FD-5418E8651A82}">
      <dgm:prSet phldrT="[Text]"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سازمان</a:t>
          </a:r>
          <a:endParaRPr lang="fa-IR" b="1" dirty="0">
            <a:cs typeface="B Mitra" pitchFamily="2" charset="-78"/>
          </a:endParaRPr>
        </a:p>
      </dgm:t>
    </dgm:pt>
    <dgm:pt modelId="{32622242-E74B-482A-9A11-5F02AE27162A}" type="parTrans" cxnId="{7E5FCAE9-CDD2-4F3B-B356-5071EAF2B509}">
      <dgm:prSet/>
      <dgm:spPr/>
      <dgm:t>
        <a:bodyPr/>
        <a:lstStyle/>
        <a:p>
          <a:pPr rtl="1"/>
          <a:endParaRPr lang="fa-IR"/>
        </a:p>
      </dgm:t>
    </dgm:pt>
    <dgm:pt modelId="{7F8974B5-AECA-4D3E-BFA5-3BF3A1DD7A5B}" type="sibTrans" cxnId="{7E5FCAE9-CDD2-4F3B-B356-5071EAF2B509}">
      <dgm:prSet/>
      <dgm:spPr/>
      <dgm:t>
        <a:bodyPr/>
        <a:lstStyle/>
        <a:p>
          <a:pPr rtl="1"/>
          <a:endParaRPr lang="fa-IR"/>
        </a:p>
      </dgm:t>
    </dgm:pt>
    <dgm:pt modelId="{C52AD47C-2DD9-4029-BE03-9748F0E144A4}">
      <dgm:prSet phldrT="[Text]"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همکاران و فضای همکاری</a:t>
          </a:r>
          <a:endParaRPr lang="fa-IR" b="1" dirty="0">
            <a:cs typeface="B Mitra" pitchFamily="2" charset="-78"/>
          </a:endParaRPr>
        </a:p>
      </dgm:t>
    </dgm:pt>
    <dgm:pt modelId="{2DEAE5D7-E2D3-4FB8-9E26-E70474D73348}" type="parTrans" cxnId="{CC6E2CB9-6157-404E-A591-354265BF0BC8}">
      <dgm:prSet/>
      <dgm:spPr/>
      <dgm:t>
        <a:bodyPr/>
        <a:lstStyle/>
        <a:p>
          <a:pPr rtl="1"/>
          <a:endParaRPr lang="fa-IR"/>
        </a:p>
      </dgm:t>
    </dgm:pt>
    <dgm:pt modelId="{566DE44E-E73A-430C-9E00-AB086546FB59}" type="sibTrans" cxnId="{CC6E2CB9-6157-404E-A591-354265BF0BC8}">
      <dgm:prSet/>
      <dgm:spPr/>
      <dgm:t>
        <a:bodyPr/>
        <a:lstStyle/>
        <a:p>
          <a:pPr rtl="1"/>
          <a:endParaRPr lang="fa-IR"/>
        </a:p>
      </dgm:t>
    </dgm:pt>
    <dgm:pt modelId="{C85BA06D-98AD-4784-8AE3-F2259B549697}">
      <dgm:prSet phldrT="[Text]"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فرصتهای مشکارت و تفویض اختیار</a:t>
          </a:r>
          <a:endParaRPr lang="fa-IR" b="1" dirty="0">
            <a:cs typeface="B Mitra" pitchFamily="2" charset="-78"/>
          </a:endParaRPr>
        </a:p>
      </dgm:t>
    </dgm:pt>
    <dgm:pt modelId="{E27D183F-572C-42DB-8B50-3774AC969330}" type="parTrans" cxnId="{6E862A78-AB84-4E58-A529-D1F54DB8529B}">
      <dgm:prSet/>
      <dgm:spPr/>
      <dgm:t>
        <a:bodyPr/>
        <a:lstStyle/>
        <a:p>
          <a:pPr rtl="1"/>
          <a:endParaRPr lang="fa-IR"/>
        </a:p>
      </dgm:t>
    </dgm:pt>
    <dgm:pt modelId="{D29FDD81-A8E0-4EF1-99DE-0B9CC63454E2}" type="sibTrans" cxnId="{6E862A78-AB84-4E58-A529-D1F54DB8529B}">
      <dgm:prSet/>
      <dgm:spPr/>
      <dgm:t>
        <a:bodyPr/>
        <a:lstStyle/>
        <a:p>
          <a:pPr rtl="1"/>
          <a:endParaRPr lang="fa-IR"/>
        </a:p>
      </dgm:t>
    </dgm:pt>
    <dgm:pt modelId="{02598FBD-ABC8-4FAD-829F-771964436556}">
      <dgm:prSet phldrT="[Text]"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ابزار، امکانات و روشها و فرایندهای کاری</a:t>
          </a:r>
          <a:endParaRPr lang="fa-IR" b="1" dirty="0">
            <a:cs typeface="B Mitra" pitchFamily="2" charset="-78"/>
          </a:endParaRPr>
        </a:p>
      </dgm:t>
    </dgm:pt>
    <dgm:pt modelId="{FB461AFE-EF7E-4F0B-8340-1E33236B3780}" type="parTrans" cxnId="{A1DA693B-8395-4A8D-977C-8FB806D261B7}">
      <dgm:prSet/>
      <dgm:spPr/>
      <dgm:t>
        <a:bodyPr/>
        <a:lstStyle/>
        <a:p>
          <a:pPr rtl="1"/>
          <a:endParaRPr lang="fa-IR"/>
        </a:p>
      </dgm:t>
    </dgm:pt>
    <dgm:pt modelId="{EC806FE1-F1ED-4D59-93D3-E81472E77A93}" type="sibTrans" cxnId="{A1DA693B-8395-4A8D-977C-8FB806D261B7}">
      <dgm:prSet/>
      <dgm:spPr/>
      <dgm:t>
        <a:bodyPr/>
        <a:lstStyle/>
        <a:p>
          <a:pPr rtl="1"/>
          <a:endParaRPr lang="fa-IR"/>
        </a:p>
      </dgm:t>
    </dgm:pt>
    <dgm:pt modelId="{3DADA2C1-574D-4324-AC91-59BF6809F7E8}">
      <dgm:prSet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شغل، نقش و وظایف</a:t>
          </a:r>
          <a:endParaRPr lang="fa-IR" b="1" dirty="0">
            <a:cs typeface="B Mitra" pitchFamily="2" charset="-78"/>
          </a:endParaRPr>
        </a:p>
      </dgm:t>
    </dgm:pt>
    <dgm:pt modelId="{5B58FBA0-02BA-4670-9E63-6FA45C8C61A7}" type="parTrans" cxnId="{12207EDB-27B4-4738-BFE9-21A58C45E6F1}">
      <dgm:prSet/>
      <dgm:spPr/>
      <dgm:t>
        <a:bodyPr/>
        <a:lstStyle/>
        <a:p>
          <a:pPr rtl="1"/>
          <a:endParaRPr lang="fa-IR"/>
        </a:p>
      </dgm:t>
    </dgm:pt>
    <dgm:pt modelId="{4999C599-3403-434C-978D-4F51228898CD}" type="sibTrans" cxnId="{12207EDB-27B4-4738-BFE9-21A58C45E6F1}">
      <dgm:prSet/>
      <dgm:spPr/>
      <dgm:t>
        <a:bodyPr/>
        <a:lstStyle/>
        <a:p>
          <a:pPr rtl="1"/>
          <a:endParaRPr lang="fa-IR"/>
        </a:p>
      </dgm:t>
    </dgm:pt>
    <dgm:pt modelId="{7B6180CD-DCDF-4748-A39C-8E376CE6AD93}">
      <dgm:prSet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رهبری، مدیریت و سرپرستی</a:t>
          </a:r>
          <a:endParaRPr lang="fa-IR" b="1" dirty="0">
            <a:cs typeface="B Mitra" pitchFamily="2" charset="-78"/>
          </a:endParaRPr>
        </a:p>
      </dgm:t>
    </dgm:pt>
    <dgm:pt modelId="{A4EFB880-5B0D-4A74-BF7D-30C6253CF7AF}" type="parTrans" cxnId="{194EE0F7-45E3-42CC-8060-022F568BC112}">
      <dgm:prSet/>
      <dgm:spPr/>
      <dgm:t>
        <a:bodyPr/>
        <a:lstStyle/>
        <a:p>
          <a:pPr rtl="1"/>
          <a:endParaRPr lang="fa-IR"/>
        </a:p>
      </dgm:t>
    </dgm:pt>
    <dgm:pt modelId="{B839F6C3-1C48-4A2E-BE0C-BA63B1E7B698}" type="sibTrans" cxnId="{194EE0F7-45E3-42CC-8060-022F568BC112}">
      <dgm:prSet/>
      <dgm:spPr/>
      <dgm:t>
        <a:bodyPr/>
        <a:lstStyle/>
        <a:p>
          <a:pPr rtl="1"/>
          <a:endParaRPr lang="fa-IR"/>
        </a:p>
      </dgm:t>
    </dgm:pt>
    <dgm:pt modelId="{6A26068E-7853-4E07-B168-6809B84594EB}">
      <dgm:prSet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قدردانی و پاداش</a:t>
          </a:r>
          <a:endParaRPr lang="fa-IR" b="1" dirty="0">
            <a:cs typeface="B Mitra" pitchFamily="2" charset="-78"/>
          </a:endParaRPr>
        </a:p>
      </dgm:t>
    </dgm:pt>
    <dgm:pt modelId="{C3DFDC43-317A-4321-9BCE-9A712CFEE118}" type="parTrans" cxnId="{04A372E2-8790-4C46-982F-853A9E925D58}">
      <dgm:prSet/>
      <dgm:spPr/>
      <dgm:t>
        <a:bodyPr/>
        <a:lstStyle/>
        <a:p>
          <a:pPr rtl="1"/>
          <a:endParaRPr lang="fa-IR"/>
        </a:p>
      </dgm:t>
    </dgm:pt>
    <dgm:pt modelId="{8CB06788-77B5-437E-B558-F4A3234D4075}" type="sibTrans" cxnId="{04A372E2-8790-4C46-982F-853A9E925D58}">
      <dgm:prSet/>
      <dgm:spPr/>
      <dgm:t>
        <a:bodyPr/>
        <a:lstStyle/>
        <a:p>
          <a:pPr rtl="1"/>
          <a:endParaRPr lang="fa-IR"/>
        </a:p>
      </dgm:t>
    </dgm:pt>
    <dgm:pt modelId="{BE4F8D71-54C7-4CB9-B53E-9057DCE89744}">
      <dgm:prSet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فرصتهای رشد و یادگیری</a:t>
          </a:r>
          <a:endParaRPr lang="fa-IR" b="1" dirty="0">
            <a:cs typeface="B Mitra" pitchFamily="2" charset="-78"/>
          </a:endParaRPr>
        </a:p>
      </dgm:t>
    </dgm:pt>
    <dgm:pt modelId="{7358BCC6-7880-433B-88F8-8000FE9F5BC4}" type="parTrans" cxnId="{CD660FC7-82FF-41EE-B2FE-6ED7137DEB26}">
      <dgm:prSet/>
      <dgm:spPr/>
      <dgm:t>
        <a:bodyPr/>
        <a:lstStyle/>
        <a:p>
          <a:pPr rtl="1"/>
          <a:endParaRPr lang="fa-IR"/>
        </a:p>
      </dgm:t>
    </dgm:pt>
    <dgm:pt modelId="{088A9B64-A851-44F8-871B-3FEB2223128A}" type="sibTrans" cxnId="{CD660FC7-82FF-41EE-B2FE-6ED7137DEB26}">
      <dgm:prSet/>
      <dgm:spPr/>
      <dgm:t>
        <a:bodyPr/>
        <a:lstStyle/>
        <a:p>
          <a:pPr rtl="1"/>
          <a:endParaRPr lang="fa-IR"/>
        </a:p>
      </dgm:t>
    </dgm:pt>
    <dgm:pt modelId="{861AF7BB-8D64-42E3-8208-3892EBEF574E}">
      <dgm:prSet/>
      <dgm:spPr/>
      <dgm:t>
        <a:bodyPr/>
        <a:lstStyle/>
        <a:p>
          <a:pPr rtl="1"/>
          <a:r>
            <a:rPr lang="fa-IR" b="1" dirty="0" smtClean="0">
              <a:cs typeface="B Mitra" pitchFamily="2" charset="-78"/>
            </a:rPr>
            <a:t>حقوق و مزایا</a:t>
          </a:r>
          <a:endParaRPr lang="fa-IR" b="1" dirty="0">
            <a:cs typeface="B Mitra" pitchFamily="2" charset="-78"/>
          </a:endParaRPr>
        </a:p>
      </dgm:t>
    </dgm:pt>
    <dgm:pt modelId="{696A8007-EDC5-4AAE-9E98-0FFE7D2320F3}" type="parTrans" cxnId="{3C2810E1-9789-4F9B-933B-37858E5199DD}">
      <dgm:prSet/>
      <dgm:spPr/>
      <dgm:t>
        <a:bodyPr/>
        <a:lstStyle/>
        <a:p>
          <a:pPr rtl="1"/>
          <a:endParaRPr lang="fa-IR"/>
        </a:p>
      </dgm:t>
    </dgm:pt>
    <dgm:pt modelId="{CA7A15EF-3C78-443B-8D53-0E720F081705}" type="sibTrans" cxnId="{3C2810E1-9789-4F9B-933B-37858E5199DD}">
      <dgm:prSet/>
      <dgm:spPr/>
      <dgm:t>
        <a:bodyPr/>
        <a:lstStyle/>
        <a:p>
          <a:pPr rtl="1"/>
          <a:endParaRPr lang="fa-IR"/>
        </a:p>
      </dgm:t>
    </dgm:pt>
    <dgm:pt modelId="{12FCDCF2-E191-45D9-9430-501ACE3DAC34}" type="pres">
      <dgm:prSet presAssocID="{B73D3297-2897-4E70-BC7F-641B80CEC5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7FA101CA-01C9-4D9F-BF61-BFA5DEE7F2BA}" type="pres">
      <dgm:prSet presAssocID="{9C37FC5B-BFBA-4CD3-B53F-902506636575}" presName="centerShape" presStyleLbl="node0" presStyleIdx="0" presStyleCnt="1"/>
      <dgm:spPr/>
      <dgm:t>
        <a:bodyPr/>
        <a:lstStyle/>
        <a:p>
          <a:pPr rtl="1"/>
          <a:endParaRPr lang="fa-IR"/>
        </a:p>
      </dgm:t>
    </dgm:pt>
    <dgm:pt modelId="{ACFBFC7B-B0DA-4B67-A4C4-D637FCD678FF}" type="pres">
      <dgm:prSet presAssocID="{32622242-E74B-482A-9A11-5F02AE27162A}" presName="parTrans" presStyleLbl="sibTrans2D1" presStyleIdx="0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BDF1C8AB-F14D-4E9B-8FB2-EF352B147799}" type="pres">
      <dgm:prSet presAssocID="{32622242-E74B-482A-9A11-5F02AE27162A}" presName="connectorText" presStyleLbl="sibTrans2D1" presStyleIdx="0" presStyleCnt="9"/>
      <dgm:spPr/>
      <dgm:t>
        <a:bodyPr/>
        <a:lstStyle/>
        <a:p>
          <a:pPr rtl="1"/>
          <a:endParaRPr lang="fa-IR"/>
        </a:p>
      </dgm:t>
    </dgm:pt>
    <dgm:pt modelId="{0F6F71D4-80FA-4C40-9346-BE75C343FF94}" type="pres">
      <dgm:prSet presAssocID="{983E300E-871B-4D23-97FD-5418E8651A8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D4D0D3E-3E2D-42F3-B0AD-A7DE9C678ECD}" type="pres">
      <dgm:prSet presAssocID="{A4EFB880-5B0D-4A74-BF7D-30C6253CF7AF}" presName="parTrans" presStyleLbl="sibTrans2D1" presStyleIdx="1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733F380F-0501-483B-8176-56C1DD423ACA}" type="pres">
      <dgm:prSet presAssocID="{A4EFB880-5B0D-4A74-BF7D-30C6253CF7AF}" presName="connectorText" presStyleLbl="sibTrans2D1" presStyleIdx="1" presStyleCnt="9"/>
      <dgm:spPr/>
      <dgm:t>
        <a:bodyPr/>
        <a:lstStyle/>
        <a:p>
          <a:pPr rtl="1"/>
          <a:endParaRPr lang="fa-IR"/>
        </a:p>
      </dgm:t>
    </dgm:pt>
    <dgm:pt modelId="{DAD322AD-5BAC-4C4E-A511-9CBD2E8B6C5F}" type="pres">
      <dgm:prSet presAssocID="{7B6180CD-DCDF-4748-A39C-8E376CE6AD9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305CB5A-EEE1-4212-AB2C-7F491B34A984}" type="pres">
      <dgm:prSet presAssocID="{7358BCC6-7880-433B-88F8-8000FE9F5BC4}" presName="parTrans" presStyleLbl="sibTrans2D1" presStyleIdx="2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E208D4B6-DFE6-47DE-820B-68AE033AF1AB}" type="pres">
      <dgm:prSet presAssocID="{7358BCC6-7880-433B-88F8-8000FE9F5BC4}" presName="connectorText" presStyleLbl="sibTrans2D1" presStyleIdx="2" presStyleCnt="9"/>
      <dgm:spPr/>
      <dgm:t>
        <a:bodyPr/>
        <a:lstStyle/>
        <a:p>
          <a:pPr rtl="1"/>
          <a:endParaRPr lang="fa-IR"/>
        </a:p>
      </dgm:t>
    </dgm:pt>
    <dgm:pt modelId="{8343CEF4-1BC7-4375-8A52-2D26C33A4971}" type="pres">
      <dgm:prSet presAssocID="{BE4F8D71-54C7-4CB9-B53E-9057DCE8974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F5100AB-E340-44E4-8A8F-2D07447DFAF6}" type="pres">
      <dgm:prSet presAssocID="{696A8007-EDC5-4AAE-9E98-0FFE7D2320F3}" presName="parTrans" presStyleLbl="sibTrans2D1" presStyleIdx="3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F38762D4-0A32-4C5A-89E1-B1D28C7C58F1}" type="pres">
      <dgm:prSet presAssocID="{696A8007-EDC5-4AAE-9E98-0FFE7D2320F3}" presName="connectorText" presStyleLbl="sibTrans2D1" presStyleIdx="3" presStyleCnt="9"/>
      <dgm:spPr/>
      <dgm:t>
        <a:bodyPr/>
        <a:lstStyle/>
        <a:p>
          <a:pPr rtl="1"/>
          <a:endParaRPr lang="fa-IR"/>
        </a:p>
      </dgm:t>
    </dgm:pt>
    <dgm:pt modelId="{127D2DD4-098C-4A8B-9287-210ED38D1E94}" type="pres">
      <dgm:prSet presAssocID="{861AF7BB-8D64-42E3-8208-3892EBEF574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87BA6CD-6087-441E-BC63-53B44CD2008A}" type="pres">
      <dgm:prSet presAssocID="{C3DFDC43-317A-4321-9BCE-9A712CFEE118}" presName="parTrans" presStyleLbl="sibTrans2D1" presStyleIdx="4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19FC14F1-6506-4BD7-8324-D34D67A94ECE}" type="pres">
      <dgm:prSet presAssocID="{C3DFDC43-317A-4321-9BCE-9A712CFEE118}" presName="connectorText" presStyleLbl="sibTrans2D1" presStyleIdx="4" presStyleCnt="9"/>
      <dgm:spPr/>
      <dgm:t>
        <a:bodyPr/>
        <a:lstStyle/>
        <a:p>
          <a:pPr rtl="1"/>
          <a:endParaRPr lang="fa-IR"/>
        </a:p>
      </dgm:t>
    </dgm:pt>
    <dgm:pt modelId="{F5D379DD-ADDC-42CD-8810-0A0A94B54004}" type="pres">
      <dgm:prSet presAssocID="{6A26068E-7853-4E07-B168-6809B84594EB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8234BF6-51FA-491D-B25E-284D97187066}" type="pres">
      <dgm:prSet presAssocID="{5B58FBA0-02BA-4670-9E63-6FA45C8C61A7}" presName="parTrans" presStyleLbl="sibTrans2D1" presStyleIdx="5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FAB80175-D5D8-4C89-AD36-428F4BCA7618}" type="pres">
      <dgm:prSet presAssocID="{5B58FBA0-02BA-4670-9E63-6FA45C8C61A7}" presName="connectorText" presStyleLbl="sibTrans2D1" presStyleIdx="5" presStyleCnt="9"/>
      <dgm:spPr/>
      <dgm:t>
        <a:bodyPr/>
        <a:lstStyle/>
        <a:p>
          <a:pPr rtl="1"/>
          <a:endParaRPr lang="fa-IR"/>
        </a:p>
      </dgm:t>
    </dgm:pt>
    <dgm:pt modelId="{4023BF44-A8FC-4316-B706-B4F900A9FA28}" type="pres">
      <dgm:prSet presAssocID="{3DADA2C1-574D-4324-AC91-59BF6809F7E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25F0FF61-E67B-42E1-A112-C06EE6BAA5A8}" type="pres">
      <dgm:prSet presAssocID="{2DEAE5D7-E2D3-4FB8-9E26-E70474D73348}" presName="parTrans" presStyleLbl="sibTrans2D1" presStyleIdx="6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7D0E8B03-551E-46D2-94BD-61AD3D9B744A}" type="pres">
      <dgm:prSet presAssocID="{2DEAE5D7-E2D3-4FB8-9E26-E70474D73348}" presName="connectorText" presStyleLbl="sibTrans2D1" presStyleIdx="6" presStyleCnt="9"/>
      <dgm:spPr/>
      <dgm:t>
        <a:bodyPr/>
        <a:lstStyle/>
        <a:p>
          <a:pPr rtl="1"/>
          <a:endParaRPr lang="fa-IR"/>
        </a:p>
      </dgm:t>
    </dgm:pt>
    <dgm:pt modelId="{74727D01-F5AE-40D2-B75B-809CE691BF90}" type="pres">
      <dgm:prSet presAssocID="{C52AD47C-2DD9-4029-BE03-9748F0E144A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3027ABF-552B-4DDE-88F0-31D419C0588E}" type="pres">
      <dgm:prSet presAssocID="{E27D183F-572C-42DB-8B50-3774AC969330}" presName="parTrans" presStyleLbl="sibTrans2D1" presStyleIdx="7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1B133F4A-F33F-42D8-837D-F9CA111176B6}" type="pres">
      <dgm:prSet presAssocID="{E27D183F-572C-42DB-8B50-3774AC969330}" presName="connectorText" presStyleLbl="sibTrans2D1" presStyleIdx="7" presStyleCnt="9"/>
      <dgm:spPr/>
      <dgm:t>
        <a:bodyPr/>
        <a:lstStyle/>
        <a:p>
          <a:pPr rtl="1"/>
          <a:endParaRPr lang="fa-IR"/>
        </a:p>
      </dgm:t>
    </dgm:pt>
    <dgm:pt modelId="{690FA823-BDF5-49B3-8E08-01C337796EE9}" type="pres">
      <dgm:prSet presAssocID="{C85BA06D-98AD-4784-8AE3-F2259B54969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64845F6-658C-4027-97D6-660E150E21AA}" type="pres">
      <dgm:prSet presAssocID="{FB461AFE-EF7E-4F0B-8340-1E33236B3780}" presName="parTrans" presStyleLbl="sibTrans2D1" presStyleIdx="8" presStyleCnt="9"/>
      <dgm:spPr>
        <a:prstGeom prst="leftArrow">
          <a:avLst/>
        </a:prstGeom>
      </dgm:spPr>
      <dgm:t>
        <a:bodyPr/>
        <a:lstStyle/>
        <a:p>
          <a:pPr rtl="1"/>
          <a:endParaRPr lang="fa-IR"/>
        </a:p>
      </dgm:t>
    </dgm:pt>
    <dgm:pt modelId="{F7F2A37D-DF95-4FDC-87AD-C11EFCE4283F}" type="pres">
      <dgm:prSet presAssocID="{FB461AFE-EF7E-4F0B-8340-1E33236B3780}" presName="connectorText" presStyleLbl="sibTrans2D1" presStyleIdx="8" presStyleCnt="9"/>
      <dgm:spPr/>
      <dgm:t>
        <a:bodyPr/>
        <a:lstStyle/>
        <a:p>
          <a:pPr rtl="1"/>
          <a:endParaRPr lang="fa-IR"/>
        </a:p>
      </dgm:t>
    </dgm:pt>
    <dgm:pt modelId="{79B3B4F2-8067-41D9-8475-08E88B552E3F}" type="pres">
      <dgm:prSet presAssocID="{02598FBD-ABC8-4FAD-829F-77196443655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B265AF98-2E26-4B0C-BBAC-B57FFCBE5A11}" srcId="{B73D3297-2897-4E70-BC7F-641B80CEC509}" destId="{9C37FC5B-BFBA-4CD3-B53F-902506636575}" srcOrd="0" destOrd="0" parTransId="{415CD997-8DFA-498A-91FF-A1F6860E0618}" sibTransId="{9F4DA58B-19CE-439C-AB06-273C26E6AD62}"/>
    <dgm:cxn modelId="{194EE0F7-45E3-42CC-8060-022F568BC112}" srcId="{9C37FC5B-BFBA-4CD3-B53F-902506636575}" destId="{7B6180CD-DCDF-4748-A39C-8E376CE6AD93}" srcOrd="1" destOrd="0" parTransId="{A4EFB880-5B0D-4A74-BF7D-30C6253CF7AF}" sibTransId="{B839F6C3-1C48-4A2E-BE0C-BA63B1E7B698}"/>
    <dgm:cxn modelId="{060AF170-6652-45A0-968C-7EFB87D2DAA6}" type="presOf" srcId="{2DEAE5D7-E2D3-4FB8-9E26-E70474D73348}" destId="{7D0E8B03-551E-46D2-94BD-61AD3D9B744A}" srcOrd="1" destOrd="0" presId="urn:microsoft.com/office/officeart/2005/8/layout/radial5"/>
    <dgm:cxn modelId="{CB1AD411-F327-4631-A88B-4150ED275CA8}" type="presOf" srcId="{B73D3297-2897-4E70-BC7F-641B80CEC509}" destId="{12FCDCF2-E191-45D9-9430-501ACE3DAC34}" srcOrd="0" destOrd="0" presId="urn:microsoft.com/office/officeart/2005/8/layout/radial5"/>
    <dgm:cxn modelId="{EABAB014-C1DE-4F0A-8E96-EA4FDE535666}" type="presOf" srcId="{32622242-E74B-482A-9A11-5F02AE27162A}" destId="{ACFBFC7B-B0DA-4B67-A4C4-D637FCD678FF}" srcOrd="0" destOrd="0" presId="urn:microsoft.com/office/officeart/2005/8/layout/radial5"/>
    <dgm:cxn modelId="{E4BF93B9-FD40-4E99-82C3-F98D3F6EDC59}" type="presOf" srcId="{5B58FBA0-02BA-4670-9E63-6FA45C8C61A7}" destId="{FAB80175-D5D8-4C89-AD36-428F4BCA7618}" srcOrd="1" destOrd="0" presId="urn:microsoft.com/office/officeart/2005/8/layout/radial5"/>
    <dgm:cxn modelId="{63759823-1126-402C-A836-7B2704D2FB4A}" type="presOf" srcId="{E27D183F-572C-42DB-8B50-3774AC969330}" destId="{C3027ABF-552B-4DDE-88F0-31D419C0588E}" srcOrd="0" destOrd="0" presId="urn:microsoft.com/office/officeart/2005/8/layout/radial5"/>
    <dgm:cxn modelId="{12207EDB-27B4-4738-BFE9-21A58C45E6F1}" srcId="{9C37FC5B-BFBA-4CD3-B53F-902506636575}" destId="{3DADA2C1-574D-4324-AC91-59BF6809F7E8}" srcOrd="5" destOrd="0" parTransId="{5B58FBA0-02BA-4670-9E63-6FA45C8C61A7}" sibTransId="{4999C599-3403-434C-978D-4F51228898CD}"/>
    <dgm:cxn modelId="{55233840-8A56-4D33-9E62-776730EAFBF5}" type="presOf" srcId="{5B58FBA0-02BA-4670-9E63-6FA45C8C61A7}" destId="{A8234BF6-51FA-491D-B25E-284D97187066}" srcOrd="0" destOrd="0" presId="urn:microsoft.com/office/officeart/2005/8/layout/radial5"/>
    <dgm:cxn modelId="{961960C1-C6D3-48E5-88E9-1F8ED409BF9A}" type="presOf" srcId="{C52AD47C-2DD9-4029-BE03-9748F0E144A4}" destId="{74727D01-F5AE-40D2-B75B-809CE691BF90}" srcOrd="0" destOrd="0" presId="urn:microsoft.com/office/officeart/2005/8/layout/radial5"/>
    <dgm:cxn modelId="{E1904B02-BD91-47E6-A064-9A1827195698}" type="presOf" srcId="{C85BA06D-98AD-4784-8AE3-F2259B549697}" destId="{690FA823-BDF5-49B3-8E08-01C337796EE9}" srcOrd="0" destOrd="0" presId="urn:microsoft.com/office/officeart/2005/8/layout/radial5"/>
    <dgm:cxn modelId="{58E2BBA6-30F1-48D7-8078-B1A5BE36A32E}" type="presOf" srcId="{7358BCC6-7880-433B-88F8-8000FE9F5BC4}" destId="{E208D4B6-DFE6-47DE-820B-68AE033AF1AB}" srcOrd="1" destOrd="0" presId="urn:microsoft.com/office/officeart/2005/8/layout/radial5"/>
    <dgm:cxn modelId="{9F93E75B-634F-42CC-9D56-7FC97A41DDEC}" type="presOf" srcId="{2DEAE5D7-E2D3-4FB8-9E26-E70474D73348}" destId="{25F0FF61-E67B-42E1-A112-C06EE6BAA5A8}" srcOrd="0" destOrd="0" presId="urn:microsoft.com/office/officeart/2005/8/layout/radial5"/>
    <dgm:cxn modelId="{F9FBBFC4-B37A-4C6E-B729-D04728B1D5BC}" type="presOf" srcId="{E27D183F-572C-42DB-8B50-3774AC969330}" destId="{1B133F4A-F33F-42D8-837D-F9CA111176B6}" srcOrd="1" destOrd="0" presId="urn:microsoft.com/office/officeart/2005/8/layout/radial5"/>
    <dgm:cxn modelId="{782532C3-9104-48B6-8B26-28C96C9F8CC4}" type="presOf" srcId="{C3DFDC43-317A-4321-9BCE-9A712CFEE118}" destId="{19FC14F1-6506-4BD7-8324-D34D67A94ECE}" srcOrd="1" destOrd="0" presId="urn:microsoft.com/office/officeart/2005/8/layout/radial5"/>
    <dgm:cxn modelId="{7E5FCAE9-CDD2-4F3B-B356-5071EAF2B509}" srcId="{9C37FC5B-BFBA-4CD3-B53F-902506636575}" destId="{983E300E-871B-4D23-97FD-5418E8651A82}" srcOrd="0" destOrd="0" parTransId="{32622242-E74B-482A-9A11-5F02AE27162A}" sibTransId="{7F8974B5-AECA-4D3E-BFA5-3BF3A1DD7A5B}"/>
    <dgm:cxn modelId="{AF2878D4-6152-41D3-9160-385B2F17F019}" type="presOf" srcId="{7358BCC6-7880-433B-88F8-8000FE9F5BC4}" destId="{9305CB5A-EEE1-4212-AB2C-7F491B34A984}" srcOrd="0" destOrd="0" presId="urn:microsoft.com/office/officeart/2005/8/layout/radial5"/>
    <dgm:cxn modelId="{31928C62-8293-4D80-AA89-EEEBD35EB387}" type="presOf" srcId="{696A8007-EDC5-4AAE-9E98-0FFE7D2320F3}" destId="{F38762D4-0A32-4C5A-89E1-B1D28C7C58F1}" srcOrd="1" destOrd="0" presId="urn:microsoft.com/office/officeart/2005/8/layout/radial5"/>
    <dgm:cxn modelId="{04A372E2-8790-4C46-982F-853A9E925D58}" srcId="{9C37FC5B-BFBA-4CD3-B53F-902506636575}" destId="{6A26068E-7853-4E07-B168-6809B84594EB}" srcOrd="4" destOrd="0" parTransId="{C3DFDC43-317A-4321-9BCE-9A712CFEE118}" sibTransId="{8CB06788-77B5-437E-B558-F4A3234D4075}"/>
    <dgm:cxn modelId="{CC6E2CB9-6157-404E-A591-354265BF0BC8}" srcId="{9C37FC5B-BFBA-4CD3-B53F-902506636575}" destId="{C52AD47C-2DD9-4029-BE03-9748F0E144A4}" srcOrd="6" destOrd="0" parTransId="{2DEAE5D7-E2D3-4FB8-9E26-E70474D73348}" sibTransId="{566DE44E-E73A-430C-9E00-AB086546FB59}"/>
    <dgm:cxn modelId="{9904741D-2D13-4EFC-8E1F-629276D2656A}" type="presOf" srcId="{3DADA2C1-574D-4324-AC91-59BF6809F7E8}" destId="{4023BF44-A8FC-4316-B706-B4F900A9FA28}" srcOrd="0" destOrd="0" presId="urn:microsoft.com/office/officeart/2005/8/layout/radial5"/>
    <dgm:cxn modelId="{6E862A78-AB84-4E58-A529-D1F54DB8529B}" srcId="{9C37FC5B-BFBA-4CD3-B53F-902506636575}" destId="{C85BA06D-98AD-4784-8AE3-F2259B549697}" srcOrd="7" destOrd="0" parTransId="{E27D183F-572C-42DB-8B50-3774AC969330}" sibTransId="{D29FDD81-A8E0-4EF1-99DE-0B9CC63454E2}"/>
    <dgm:cxn modelId="{C557A06A-1D6F-4314-BA8E-BBFBFE749CFF}" type="presOf" srcId="{6A26068E-7853-4E07-B168-6809B84594EB}" destId="{F5D379DD-ADDC-42CD-8810-0A0A94B54004}" srcOrd="0" destOrd="0" presId="urn:microsoft.com/office/officeart/2005/8/layout/radial5"/>
    <dgm:cxn modelId="{9E0FB520-7E6B-4C4F-AD2B-3AECD1AB58CF}" type="presOf" srcId="{32622242-E74B-482A-9A11-5F02AE27162A}" destId="{BDF1C8AB-F14D-4E9B-8FB2-EF352B147799}" srcOrd="1" destOrd="0" presId="urn:microsoft.com/office/officeart/2005/8/layout/radial5"/>
    <dgm:cxn modelId="{D7DF8B0C-8786-4E28-85AB-2B620BEED2A3}" type="presOf" srcId="{02598FBD-ABC8-4FAD-829F-771964436556}" destId="{79B3B4F2-8067-41D9-8475-08E88B552E3F}" srcOrd="0" destOrd="0" presId="urn:microsoft.com/office/officeart/2005/8/layout/radial5"/>
    <dgm:cxn modelId="{F2702F18-ADD3-42D5-A8EB-54F4C4A12A17}" type="presOf" srcId="{FB461AFE-EF7E-4F0B-8340-1E33236B3780}" destId="{564845F6-658C-4027-97D6-660E150E21AA}" srcOrd="0" destOrd="0" presId="urn:microsoft.com/office/officeart/2005/8/layout/radial5"/>
    <dgm:cxn modelId="{7B976818-3D05-4C69-9714-F59478A5A40C}" type="presOf" srcId="{BE4F8D71-54C7-4CB9-B53E-9057DCE89744}" destId="{8343CEF4-1BC7-4375-8A52-2D26C33A4971}" srcOrd="0" destOrd="0" presId="urn:microsoft.com/office/officeart/2005/8/layout/radial5"/>
    <dgm:cxn modelId="{7EAE1049-2472-49EE-B603-ECDADF820476}" type="presOf" srcId="{861AF7BB-8D64-42E3-8208-3892EBEF574E}" destId="{127D2DD4-098C-4A8B-9287-210ED38D1E94}" srcOrd="0" destOrd="0" presId="urn:microsoft.com/office/officeart/2005/8/layout/radial5"/>
    <dgm:cxn modelId="{4E4C7951-E2E2-4C4A-A6F4-CFDF9DB3118D}" type="presOf" srcId="{9C37FC5B-BFBA-4CD3-B53F-902506636575}" destId="{7FA101CA-01C9-4D9F-BF61-BFA5DEE7F2BA}" srcOrd="0" destOrd="0" presId="urn:microsoft.com/office/officeart/2005/8/layout/radial5"/>
    <dgm:cxn modelId="{A1DA693B-8395-4A8D-977C-8FB806D261B7}" srcId="{9C37FC5B-BFBA-4CD3-B53F-902506636575}" destId="{02598FBD-ABC8-4FAD-829F-771964436556}" srcOrd="8" destOrd="0" parTransId="{FB461AFE-EF7E-4F0B-8340-1E33236B3780}" sibTransId="{EC806FE1-F1ED-4D59-93D3-E81472E77A93}"/>
    <dgm:cxn modelId="{96949731-A25D-4DD6-BF8F-4DB87E130446}" type="presOf" srcId="{983E300E-871B-4D23-97FD-5418E8651A82}" destId="{0F6F71D4-80FA-4C40-9346-BE75C343FF94}" srcOrd="0" destOrd="0" presId="urn:microsoft.com/office/officeart/2005/8/layout/radial5"/>
    <dgm:cxn modelId="{06F6D795-0A91-4EE2-870E-DAD51025E84F}" type="presOf" srcId="{A4EFB880-5B0D-4A74-BF7D-30C6253CF7AF}" destId="{733F380F-0501-483B-8176-56C1DD423ACA}" srcOrd="1" destOrd="0" presId="urn:microsoft.com/office/officeart/2005/8/layout/radial5"/>
    <dgm:cxn modelId="{7B76AA1D-9115-45D3-A386-9754931B6009}" type="presOf" srcId="{FB461AFE-EF7E-4F0B-8340-1E33236B3780}" destId="{F7F2A37D-DF95-4FDC-87AD-C11EFCE4283F}" srcOrd="1" destOrd="0" presId="urn:microsoft.com/office/officeart/2005/8/layout/radial5"/>
    <dgm:cxn modelId="{E7640B03-6F60-4F4B-94A6-F0E5B1ED6428}" type="presOf" srcId="{7B6180CD-DCDF-4748-A39C-8E376CE6AD93}" destId="{DAD322AD-5BAC-4C4E-A511-9CBD2E8B6C5F}" srcOrd="0" destOrd="0" presId="urn:microsoft.com/office/officeart/2005/8/layout/radial5"/>
    <dgm:cxn modelId="{D365739C-6E4C-458C-998B-E2CEF4B26F69}" type="presOf" srcId="{C3DFDC43-317A-4321-9BCE-9A712CFEE118}" destId="{A87BA6CD-6087-441E-BC63-53B44CD2008A}" srcOrd="0" destOrd="0" presId="urn:microsoft.com/office/officeart/2005/8/layout/radial5"/>
    <dgm:cxn modelId="{72DC23B3-7BB9-4958-8EF4-B866F1646477}" type="presOf" srcId="{696A8007-EDC5-4AAE-9E98-0FFE7D2320F3}" destId="{DF5100AB-E340-44E4-8A8F-2D07447DFAF6}" srcOrd="0" destOrd="0" presId="urn:microsoft.com/office/officeart/2005/8/layout/radial5"/>
    <dgm:cxn modelId="{3C2810E1-9789-4F9B-933B-37858E5199DD}" srcId="{9C37FC5B-BFBA-4CD3-B53F-902506636575}" destId="{861AF7BB-8D64-42E3-8208-3892EBEF574E}" srcOrd="3" destOrd="0" parTransId="{696A8007-EDC5-4AAE-9E98-0FFE7D2320F3}" sibTransId="{CA7A15EF-3C78-443B-8D53-0E720F081705}"/>
    <dgm:cxn modelId="{CD660FC7-82FF-41EE-B2FE-6ED7137DEB26}" srcId="{9C37FC5B-BFBA-4CD3-B53F-902506636575}" destId="{BE4F8D71-54C7-4CB9-B53E-9057DCE89744}" srcOrd="2" destOrd="0" parTransId="{7358BCC6-7880-433B-88F8-8000FE9F5BC4}" sibTransId="{088A9B64-A851-44F8-871B-3FEB2223128A}"/>
    <dgm:cxn modelId="{50BC91F7-6ABA-4CFC-B7F6-18C240007CD7}" type="presOf" srcId="{A4EFB880-5B0D-4A74-BF7D-30C6253CF7AF}" destId="{6D4D0D3E-3E2D-42F3-B0AD-A7DE9C678ECD}" srcOrd="0" destOrd="0" presId="urn:microsoft.com/office/officeart/2005/8/layout/radial5"/>
    <dgm:cxn modelId="{8A635724-ABBA-414B-BF53-F5EE7482982D}" type="presParOf" srcId="{12FCDCF2-E191-45D9-9430-501ACE3DAC34}" destId="{7FA101CA-01C9-4D9F-BF61-BFA5DEE7F2BA}" srcOrd="0" destOrd="0" presId="urn:microsoft.com/office/officeart/2005/8/layout/radial5"/>
    <dgm:cxn modelId="{9C8888AD-F4ED-49CB-9BBD-AD6B25969E9A}" type="presParOf" srcId="{12FCDCF2-E191-45D9-9430-501ACE3DAC34}" destId="{ACFBFC7B-B0DA-4B67-A4C4-D637FCD678FF}" srcOrd="1" destOrd="0" presId="urn:microsoft.com/office/officeart/2005/8/layout/radial5"/>
    <dgm:cxn modelId="{458EDC46-CB17-4506-B964-6AE80053BB20}" type="presParOf" srcId="{ACFBFC7B-B0DA-4B67-A4C4-D637FCD678FF}" destId="{BDF1C8AB-F14D-4E9B-8FB2-EF352B147799}" srcOrd="0" destOrd="0" presId="urn:microsoft.com/office/officeart/2005/8/layout/radial5"/>
    <dgm:cxn modelId="{95789929-78E6-4A13-865A-2E0B39407579}" type="presParOf" srcId="{12FCDCF2-E191-45D9-9430-501ACE3DAC34}" destId="{0F6F71D4-80FA-4C40-9346-BE75C343FF94}" srcOrd="2" destOrd="0" presId="urn:microsoft.com/office/officeart/2005/8/layout/radial5"/>
    <dgm:cxn modelId="{2FD2A9EF-AB1A-4C69-A129-5E6F4E6B22DB}" type="presParOf" srcId="{12FCDCF2-E191-45D9-9430-501ACE3DAC34}" destId="{6D4D0D3E-3E2D-42F3-B0AD-A7DE9C678ECD}" srcOrd="3" destOrd="0" presId="urn:microsoft.com/office/officeart/2005/8/layout/radial5"/>
    <dgm:cxn modelId="{88F50EDE-9CF3-4BFE-B0EF-02982AB10982}" type="presParOf" srcId="{6D4D0D3E-3E2D-42F3-B0AD-A7DE9C678ECD}" destId="{733F380F-0501-483B-8176-56C1DD423ACA}" srcOrd="0" destOrd="0" presId="urn:microsoft.com/office/officeart/2005/8/layout/radial5"/>
    <dgm:cxn modelId="{30D51656-9396-4C54-8C4E-D3DDE42A417D}" type="presParOf" srcId="{12FCDCF2-E191-45D9-9430-501ACE3DAC34}" destId="{DAD322AD-5BAC-4C4E-A511-9CBD2E8B6C5F}" srcOrd="4" destOrd="0" presId="urn:microsoft.com/office/officeart/2005/8/layout/radial5"/>
    <dgm:cxn modelId="{0B61D1AA-9F9A-4E0C-9FA6-CB7C3C29B84E}" type="presParOf" srcId="{12FCDCF2-E191-45D9-9430-501ACE3DAC34}" destId="{9305CB5A-EEE1-4212-AB2C-7F491B34A984}" srcOrd="5" destOrd="0" presId="urn:microsoft.com/office/officeart/2005/8/layout/radial5"/>
    <dgm:cxn modelId="{85B633FB-8156-4B90-A6E4-6F7AE5DE5C91}" type="presParOf" srcId="{9305CB5A-EEE1-4212-AB2C-7F491B34A984}" destId="{E208D4B6-DFE6-47DE-820B-68AE033AF1AB}" srcOrd="0" destOrd="0" presId="urn:microsoft.com/office/officeart/2005/8/layout/radial5"/>
    <dgm:cxn modelId="{AAB4A1B5-36B9-4987-AF5C-451188CB1A84}" type="presParOf" srcId="{12FCDCF2-E191-45D9-9430-501ACE3DAC34}" destId="{8343CEF4-1BC7-4375-8A52-2D26C33A4971}" srcOrd="6" destOrd="0" presId="urn:microsoft.com/office/officeart/2005/8/layout/radial5"/>
    <dgm:cxn modelId="{F5484D2E-0811-472F-A3DA-E3EF1CA21DCC}" type="presParOf" srcId="{12FCDCF2-E191-45D9-9430-501ACE3DAC34}" destId="{DF5100AB-E340-44E4-8A8F-2D07447DFAF6}" srcOrd="7" destOrd="0" presId="urn:microsoft.com/office/officeart/2005/8/layout/radial5"/>
    <dgm:cxn modelId="{27735A80-32CB-4ED6-885F-517A10F69DA1}" type="presParOf" srcId="{DF5100AB-E340-44E4-8A8F-2D07447DFAF6}" destId="{F38762D4-0A32-4C5A-89E1-B1D28C7C58F1}" srcOrd="0" destOrd="0" presId="urn:microsoft.com/office/officeart/2005/8/layout/radial5"/>
    <dgm:cxn modelId="{09284D0F-E376-4238-BC21-75F14092EBA3}" type="presParOf" srcId="{12FCDCF2-E191-45D9-9430-501ACE3DAC34}" destId="{127D2DD4-098C-4A8B-9287-210ED38D1E94}" srcOrd="8" destOrd="0" presId="urn:microsoft.com/office/officeart/2005/8/layout/radial5"/>
    <dgm:cxn modelId="{E502F5BC-29B8-4160-8BE3-8E295E408880}" type="presParOf" srcId="{12FCDCF2-E191-45D9-9430-501ACE3DAC34}" destId="{A87BA6CD-6087-441E-BC63-53B44CD2008A}" srcOrd="9" destOrd="0" presId="urn:microsoft.com/office/officeart/2005/8/layout/radial5"/>
    <dgm:cxn modelId="{FFEA663C-76FC-45FB-BFA7-D3469F48D1A0}" type="presParOf" srcId="{A87BA6CD-6087-441E-BC63-53B44CD2008A}" destId="{19FC14F1-6506-4BD7-8324-D34D67A94ECE}" srcOrd="0" destOrd="0" presId="urn:microsoft.com/office/officeart/2005/8/layout/radial5"/>
    <dgm:cxn modelId="{B8F8DA54-2F2C-4BFE-ABF0-CA69BFA123D5}" type="presParOf" srcId="{12FCDCF2-E191-45D9-9430-501ACE3DAC34}" destId="{F5D379DD-ADDC-42CD-8810-0A0A94B54004}" srcOrd="10" destOrd="0" presId="urn:microsoft.com/office/officeart/2005/8/layout/radial5"/>
    <dgm:cxn modelId="{8A1287C3-30B6-4391-BA62-4888D1D7FD83}" type="presParOf" srcId="{12FCDCF2-E191-45D9-9430-501ACE3DAC34}" destId="{A8234BF6-51FA-491D-B25E-284D97187066}" srcOrd="11" destOrd="0" presId="urn:microsoft.com/office/officeart/2005/8/layout/radial5"/>
    <dgm:cxn modelId="{407191BA-B348-4C57-988B-5EDAB5CF0EBE}" type="presParOf" srcId="{A8234BF6-51FA-491D-B25E-284D97187066}" destId="{FAB80175-D5D8-4C89-AD36-428F4BCA7618}" srcOrd="0" destOrd="0" presId="urn:microsoft.com/office/officeart/2005/8/layout/radial5"/>
    <dgm:cxn modelId="{F1C897EF-8785-4C4A-A473-9878EC8101A0}" type="presParOf" srcId="{12FCDCF2-E191-45D9-9430-501ACE3DAC34}" destId="{4023BF44-A8FC-4316-B706-B4F900A9FA28}" srcOrd="12" destOrd="0" presId="urn:microsoft.com/office/officeart/2005/8/layout/radial5"/>
    <dgm:cxn modelId="{5E15DB4B-8FBA-40F6-90CE-AC34EC726805}" type="presParOf" srcId="{12FCDCF2-E191-45D9-9430-501ACE3DAC34}" destId="{25F0FF61-E67B-42E1-A112-C06EE6BAA5A8}" srcOrd="13" destOrd="0" presId="urn:microsoft.com/office/officeart/2005/8/layout/radial5"/>
    <dgm:cxn modelId="{7B0B1162-B9E5-43EF-AC38-5C4B0BAB9DBD}" type="presParOf" srcId="{25F0FF61-E67B-42E1-A112-C06EE6BAA5A8}" destId="{7D0E8B03-551E-46D2-94BD-61AD3D9B744A}" srcOrd="0" destOrd="0" presId="urn:microsoft.com/office/officeart/2005/8/layout/radial5"/>
    <dgm:cxn modelId="{5C38B92A-1438-4273-906F-EE4FE0C73D94}" type="presParOf" srcId="{12FCDCF2-E191-45D9-9430-501ACE3DAC34}" destId="{74727D01-F5AE-40D2-B75B-809CE691BF90}" srcOrd="14" destOrd="0" presId="urn:microsoft.com/office/officeart/2005/8/layout/radial5"/>
    <dgm:cxn modelId="{1BD1B6FA-083F-4C8E-B799-3F7300C516F2}" type="presParOf" srcId="{12FCDCF2-E191-45D9-9430-501ACE3DAC34}" destId="{C3027ABF-552B-4DDE-88F0-31D419C0588E}" srcOrd="15" destOrd="0" presId="urn:microsoft.com/office/officeart/2005/8/layout/radial5"/>
    <dgm:cxn modelId="{CED9401B-94A4-45C5-9A61-F588D5EEBB71}" type="presParOf" srcId="{C3027ABF-552B-4DDE-88F0-31D419C0588E}" destId="{1B133F4A-F33F-42D8-837D-F9CA111176B6}" srcOrd="0" destOrd="0" presId="urn:microsoft.com/office/officeart/2005/8/layout/radial5"/>
    <dgm:cxn modelId="{A8C602A4-F457-4BE0-9A82-51CC3DB366CE}" type="presParOf" srcId="{12FCDCF2-E191-45D9-9430-501ACE3DAC34}" destId="{690FA823-BDF5-49B3-8E08-01C337796EE9}" srcOrd="16" destOrd="0" presId="urn:microsoft.com/office/officeart/2005/8/layout/radial5"/>
    <dgm:cxn modelId="{443560EC-4B09-4AF2-B62D-CA85E2F33D13}" type="presParOf" srcId="{12FCDCF2-E191-45D9-9430-501ACE3DAC34}" destId="{564845F6-658C-4027-97D6-660E150E21AA}" srcOrd="17" destOrd="0" presId="urn:microsoft.com/office/officeart/2005/8/layout/radial5"/>
    <dgm:cxn modelId="{025197A0-E462-4F0B-9AA6-F9FCA1406408}" type="presParOf" srcId="{564845F6-658C-4027-97D6-660E150E21AA}" destId="{F7F2A37D-DF95-4FDC-87AD-C11EFCE4283F}" srcOrd="0" destOrd="0" presId="urn:microsoft.com/office/officeart/2005/8/layout/radial5"/>
    <dgm:cxn modelId="{3805A7E3-74D2-481C-AC42-4665FA466924}" type="presParOf" srcId="{12FCDCF2-E191-45D9-9430-501ACE3DAC34}" destId="{79B3B4F2-8067-41D9-8475-08E88B552E3F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101CA-01C9-4D9F-BF61-BFA5DEE7F2BA}">
      <dsp:nvSpPr>
        <dsp:cNvPr id="0" name=""/>
        <dsp:cNvSpPr/>
      </dsp:nvSpPr>
      <dsp:spPr>
        <a:xfrm>
          <a:off x="5209164" y="2599455"/>
          <a:ext cx="1826570" cy="1826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dirty="0" smtClean="0">
              <a:cs typeface="B Mitra" pitchFamily="2" charset="-78"/>
            </a:rPr>
            <a:t>دلبستگی کارکنان به کار و سازمان </a:t>
          </a:r>
          <a:endParaRPr lang="fa-IR" sz="2200" b="1" kern="1200" dirty="0">
            <a:cs typeface="B Mitra" pitchFamily="2" charset="-78"/>
          </a:endParaRPr>
        </a:p>
      </dsp:txBody>
      <dsp:txXfrm>
        <a:off x="5476659" y="2866950"/>
        <a:ext cx="1291580" cy="1291580"/>
      </dsp:txXfrm>
    </dsp:sp>
    <dsp:sp modelId="{ACFBFC7B-B0DA-4B67-A4C4-D637FCD678FF}">
      <dsp:nvSpPr>
        <dsp:cNvPr id="0" name=""/>
        <dsp:cNvSpPr/>
      </dsp:nvSpPr>
      <dsp:spPr>
        <a:xfrm rot="16200000">
          <a:off x="5822150" y="1739333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>
        <a:off x="5912240" y="1953630"/>
        <a:ext cx="420419" cy="372620"/>
      </dsp:txXfrm>
    </dsp:sp>
    <dsp:sp modelId="{0F6F71D4-80FA-4C40-9346-BE75C343FF94}">
      <dsp:nvSpPr>
        <dsp:cNvPr id="0" name=""/>
        <dsp:cNvSpPr/>
      </dsp:nvSpPr>
      <dsp:spPr>
        <a:xfrm>
          <a:off x="5391821" y="4993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سازمان</a:t>
          </a:r>
          <a:endParaRPr lang="fa-IR" sz="1400" b="1" kern="1200" dirty="0">
            <a:cs typeface="B Mitra" pitchFamily="2" charset="-78"/>
          </a:endParaRPr>
        </a:p>
      </dsp:txBody>
      <dsp:txXfrm>
        <a:off x="5605817" y="218989"/>
        <a:ext cx="1033264" cy="1033264"/>
      </dsp:txXfrm>
    </dsp:sp>
    <dsp:sp modelId="{6D4D0D3E-3E2D-42F3-B0AD-A7DE9C678ECD}">
      <dsp:nvSpPr>
        <dsp:cNvPr id="0" name=""/>
        <dsp:cNvSpPr/>
      </dsp:nvSpPr>
      <dsp:spPr>
        <a:xfrm rot="18600000">
          <a:off x="6762477" y="2081584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>
        <a:off x="6794658" y="2274804"/>
        <a:ext cx="420419" cy="372620"/>
      </dsp:txXfrm>
    </dsp:sp>
    <dsp:sp modelId="{DAD322AD-5BAC-4C4E-A511-9CBD2E8B6C5F}">
      <dsp:nvSpPr>
        <dsp:cNvPr id="0" name=""/>
        <dsp:cNvSpPr/>
      </dsp:nvSpPr>
      <dsp:spPr>
        <a:xfrm>
          <a:off x="7176918" y="654715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رهبری، مدیریت و سرپرستی</a:t>
          </a:r>
          <a:endParaRPr lang="fa-IR" sz="1400" b="1" kern="1200" dirty="0">
            <a:cs typeface="B Mitra" pitchFamily="2" charset="-78"/>
          </a:endParaRPr>
        </a:p>
      </dsp:txBody>
      <dsp:txXfrm>
        <a:off x="7390914" y="868711"/>
        <a:ext cx="1033264" cy="1033264"/>
      </dsp:txXfrm>
    </dsp:sp>
    <dsp:sp modelId="{9305CB5A-EEE1-4212-AB2C-7F491B34A984}">
      <dsp:nvSpPr>
        <dsp:cNvPr id="0" name=""/>
        <dsp:cNvSpPr/>
      </dsp:nvSpPr>
      <dsp:spPr>
        <a:xfrm rot="21000000">
          <a:off x="7262815" y="2948195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>
        <a:off x="7264184" y="3088046"/>
        <a:ext cx="420419" cy="372620"/>
      </dsp:txXfrm>
    </dsp:sp>
    <dsp:sp modelId="{8343CEF4-1BC7-4375-8A52-2D26C33A4971}">
      <dsp:nvSpPr>
        <dsp:cNvPr id="0" name=""/>
        <dsp:cNvSpPr/>
      </dsp:nvSpPr>
      <dsp:spPr>
        <a:xfrm>
          <a:off x="8126749" y="2299870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فرصتهای رشد و یادگیری</a:t>
          </a:r>
          <a:endParaRPr lang="fa-IR" sz="1400" b="1" kern="1200" dirty="0">
            <a:cs typeface="B Mitra" pitchFamily="2" charset="-78"/>
          </a:endParaRPr>
        </a:p>
      </dsp:txBody>
      <dsp:txXfrm>
        <a:off x="8340745" y="2513866"/>
        <a:ext cx="1033264" cy="1033264"/>
      </dsp:txXfrm>
    </dsp:sp>
    <dsp:sp modelId="{DF5100AB-E340-44E4-8A8F-2D07447DFAF6}">
      <dsp:nvSpPr>
        <dsp:cNvPr id="0" name=""/>
        <dsp:cNvSpPr/>
      </dsp:nvSpPr>
      <dsp:spPr>
        <a:xfrm rot="1800000">
          <a:off x="7089049" y="3933668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>
        <a:off x="7101119" y="4012830"/>
        <a:ext cx="420419" cy="372620"/>
      </dsp:txXfrm>
    </dsp:sp>
    <dsp:sp modelId="{127D2DD4-098C-4A8B-9287-210ED38D1E94}">
      <dsp:nvSpPr>
        <dsp:cNvPr id="0" name=""/>
        <dsp:cNvSpPr/>
      </dsp:nvSpPr>
      <dsp:spPr>
        <a:xfrm>
          <a:off x="7796876" y="4170671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حقوق و مزایا</a:t>
          </a:r>
          <a:endParaRPr lang="fa-IR" sz="1400" b="1" kern="1200" dirty="0">
            <a:cs typeface="B Mitra" pitchFamily="2" charset="-78"/>
          </a:endParaRPr>
        </a:p>
      </dsp:txBody>
      <dsp:txXfrm>
        <a:off x="8010872" y="4384667"/>
        <a:ext cx="1033264" cy="1033264"/>
      </dsp:txXfrm>
    </dsp:sp>
    <dsp:sp modelId="{A87BA6CD-6087-441E-BC63-53B44CD2008A}">
      <dsp:nvSpPr>
        <dsp:cNvPr id="0" name=""/>
        <dsp:cNvSpPr/>
      </dsp:nvSpPr>
      <dsp:spPr>
        <a:xfrm rot="4200000">
          <a:off x="6322487" y="4576890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>
        <a:off x="6381764" y="4616441"/>
        <a:ext cx="420419" cy="372620"/>
      </dsp:txXfrm>
    </dsp:sp>
    <dsp:sp modelId="{F5D379DD-ADDC-42CD-8810-0A0A94B54004}">
      <dsp:nvSpPr>
        <dsp:cNvPr id="0" name=""/>
        <dsp:cNvSpPr/>
      </dsp:nvSpPr>
      <dsp:spPr>
        <a:xfrm>
          <a:off x="6341651" y="5391750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قدردانی و پاداش</a:t>
          </a:r>
          <a:endParaRPr lang="fa-IR" sz="1400" b="1" kern="1200" dirty="0">
            <a:cs typeface="B Mitra" pitchFamily="2" charset="-78"/>
          </a:endParaRPr>
        </a:p>
      </dsp:txBody>
      <dsp:txXfrm>
        <a:off x="6555647" y="5605746"/>
        <a:ext cx="1033264" cy="1033264"/>
      </dsp:txXfrm>
    </dsp:sp>
    <dsp:sp modelId="{A8234BF6-51FA-491D-B25E-284D97187066}">
      <dsp:nvSpPr>
        <dsp:cNvPr id="0" name=""/>
        <dsp:cNvSpPr/>
      </dsp:nvSpPr>
      <dsp:spPr>
        <a:xfrm rot="6600000">
          <a:off x="5321812" y="4576890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 rot="10800000">
        <a:off x="5442714" y="4616441"/>
        <a:ext cx="420419" cy="372620"/>
      </dsp:txXfrm>
    </dsp:sp>
    <dsp:sp modelId="{4023BF44-A8FC-4316-B706-B4F900A9FA28}">
      <dsp:nvSpPr>
        <dsp:cNvPr id="0" name=""/>
        <dsp:cNvSpPr/>
      </dsp:nvSpPr>
      <dsp:spPr>
        <a:xfrm>
          <a:off x="4441990" y="5391750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شغل، نقش و وظایف</a:t>
          </a:r>
          <a:endParaRPr lang="fa-IR" sz="1400" b="1" kern="1200" dirty="0">
            <a:cs typeface="B Mitra" pitchFamily="2" charset="-78"/>
          </a:endParaRPr>
        </a:p>
      </dsp:txBody>
      <dsp:txXfrm>
        <a:off x="4655986" y="5605746"/>
        <a:ext cx="1033264" cy="1033264"/>
      </dsp:txXfrm>
    </dsp:sp>
    <dsp:sp modelId="{25F0FF61-E67B-42E1-A112-C06EE6BAA5A8}">
      <dsp:nvSpPr>
        <dsp:cNvPr id="0" name=""/>
        <dsp:cNvSpPr/>
      </dsp:nvSpPr>
      <dsp:spPr>
        <a:xfrm rot="9000000">
          <a:off x="4555250" y="3933668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 rot="10800000">
        <a:off x="4723359" y="4012830"/>
        <a:ext cx="420419" cy="372620"/>
      </dsp:txXfrm>
    </dsp:sp>
    <dsp:sp modelId="{74727D01-F5AE-40D2-B75B-809CE691BF90}">
      <dsp:nvSpPr>
        <dsp:cNvPr id="0" name=""/>
        <dsp:cNvSpPr/>
      </dsp:nvSpPr>
      <dsp:spPr>
        <a:xfrm>
          <a:off x="2986765" y="4170671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همکاران و فضای همکاری</a:t>
          </a:r>
          <a:endParaRPr lang="fa-IR" sz="1400" b="1" kern="1200" dirty="0">
            <a:cs typeface="B Mitra" pitchFamily="2" charset="-78"/>
          </a:endParaRPr>
        </a:p>
      </dsp:txBody>
      <dsp:txXfrm>
        <a:off x="3200761" y="4384667"/>
        <a:ext cx="1033264" cy="1033264"/>
      </dsp:txXfrm>
    </dsp:sp>
    <dsp:sp modelId="{C3027ABF-552B-4DDE-88F0-31D419C0588E}">
      <dsp:nvSpPr>
        <dsp:cNvPr id="0" name=""/>
        <dsp:cNvSpPr/>
      </dsp:nvSpPr>
      <dsp:spPr>
        <a:xfrm rot="11400000">
          <a:off x="4381484" y="2948195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 rot="10800000">
        <a:off x="4560294" y="3088046"/>
        <a:ext cx="420419" cy="372620"/>
      </dsp:txXfrm>
    </dsp:sp>
    <dsp:sp modelId="{690FA823-BDF5-49B3-8E08-01C337796EE9}">
      <dsp:nvSpPr>
        <dsp:cNvPr id="0" name=""/>
        <dsp:cNvSpPr/>
      </dsp:nvSpPr>
      <dsp:spPr>
        <a:xfrm>
          <a:off x="2656893" y="2299870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فرصتهای مشکارت و تفویض اختیار</a:t>
          </a:r>
          <a:endParaRPr lang="fa-IR" sz="1400" b="1" kern="1200" dirty="0">
            <a:cs typeface="B Mitra" pitchFamily="2" charset="-78"/>
          </a:endParaRPr>
        </a:p>
      </dsp:txBody>
      <dsp:txXfrm>
        <a:off x="2870889" y="2513866"/>
        <a:ext cx="1033264" cy="1033264"/>
      </dsp:txXfrm>
    </dsp:sp>
    <dsp:sp modelId="{564845F6-658C-4027-97D6-660E150E21AA}">
      <dsp:nvSpPr>
        <dsp:cNvPr id="0" name=""/>
        <dsp:cNvSpPr/>
      </dsp:nvSpPr>
      <dsp:spPr>
        <a:xfrm rot="13800000">
          <a:off x="4881822" y="2081584"/>
          <a:ext cx="600598" cy="621034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/>
        </a:p>
      </dsp:txBody>
      <dsp:txXfrm rot="10800000">
        <a:off x="5029820" y="2274804"/>
        <a:ext cx="420419" cy="372620"/>
      </dsp:txXfrm>
    </dsp:sp>
    <dsp:sp modelId="{79B3B4F2-8067-41D9-8475-08E88B552E3F}">
      <dsp:nvSpPr>
        <dsp:cNvPr id="0" name=""/>
        <dsp:cNvSpPr/>
      </dsp:nvSpPr>
      <dsp:spPr>
        <a:xfrm>
          <a:off x="3606723" y="654715"/>
          <a:ext cx="1461256" cy="1461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>
              <a:cs typeface="B Mitra" pitchFamily="2" charset="-78"/>
            </a:rPr>
            <a:t>ابزار، امکانات و روشها و فرایندهای کاری</a:t>
          </a:r>
          <a:endParaRPr lang="fa-IR" sz="1400" b="1" kern="1200" dirty="0">
            <a:cs typeface="B Mitra" pitchFamily="2" charset="-78"/>
          </a:endParaRPr>
        </a:p>
      </dsp:txBody>
      <dsp:txXfrm>
        <a:off x="3820719" y="868711"/>
        <a:ext cx="1033264" cy="103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F07A-8EC2-400D-BF57-7B83C2B7DCAA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85894-6A8D-48E0-B8D2-F14A4B5E2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4C6A7-1545-45B1-9041-F411A9805471}" type="slidenum">
              <a:rPr lang="ar-SA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3074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smtClean="0"/>
          </a:p>
        </p:txBody>
      </p:sp>
      <p:sp>
        <p:nvSpPr>
          <p:cNvPr id="29700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0C752E-CE20-4AD9-85F7-3682E084A494}" type="slidenum">
              <a:rPr lang="en-GB" altLang="sr-Latn-RS" smtClean="0"/>
              <a:pPr/>
              <a:t>55</a:t>
            </a:fld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val="20858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lIns="88988" tIns="44494" rIns="88988" bIns="44494"/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B 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83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a-IR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0A32C6-057D-4AD9-8594-FA30A367A974}" type="slidenum">
              <a:rPr lang="fa-IR" altLang="en-US"/>
              <a:pPr eaLnBrk="1" hangingPunct="1"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287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 altLang="en-US" dirty="0" smtClean="0">
              <a:cs typeface="Arial" panose="020B0604020202020204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896A2EE-B68D-4519-925D-6CF2478FD8A6}" type="slidenum">
              <a:rPr lang="en-IN" altLang="en-US" smtClean="0"/>
              <a:pPr algn="l">
                <a:spcBef>
                  <a:spcPct val="0"/>
                </a:spcBef>
              </a:pPr>
              <a:t>26</a:t>
            </a:fld>
            <a:endParaRPr lang="en-I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64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8500"/>
            <a:ext cx="6194425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en-US" smtClean="0">
              <a:cs typeface="Arial" panose="020B0604020202020204" pitchFamily="34" charset="0"/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98500" indent="-268288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074738" indent="-2143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04950" indent="-2143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935163" indent="-2143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392363" indent="-2143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849563" indent="-2143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06763" indent="-2143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763963" indent="-214313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6ADCF3E-A7C1-4117-83E0-5CCE54ADD95D}" type="slidenum">
              <a:rPr lang="sr-Latn-RS" altLang="en-US" sz="1100" smtClean="0">
                <a:solidFill>
                  <a:srgbClr val="000000"/>
                </a:solidFill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28</a:t>
            </a:fld>
            <a:endParaRPr lang="sr-Latn-RS" altLang="en-US" sz="11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dirty="0" smtClean="0"/>
          </a:p>
        </p:txBody>
      </p:sp>
      <p:sp>
        <p:nvSpPr>
          <p:cNvPr id="13316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0109AA-5739-4394-98AF-1F7457FE7A7F}" type="slidenum">
              <a:rPr lang="en-GB" altLang="sr-Latn-RS" smtClean="0"/>
              <a:pPr/>
              <a:t>33</a:t>
            </a:fld>
            <a:endParaRPr lang="en-GB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56354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dirty="0" smtClean="0"/>
          </a:p>
        </p:txBody>
      </p:sp>
      <p:sp>
        <p:nvSpPr>
          <p:cNvPr id="15364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1A4B41-B664-4925-A240-EB554D8B0E7B}" type="slidenum">
              <a:rPr lang="en-GB" altLang="sr-Latn-RS" smtClean="0"/>
              <a:pPr/>
              <a:t>34</a:t>
            </a:fld>
            <a:endParaRPr lang="en-GB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936701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dirty="0" smtClean="0"/>
          </a:p>
        </p:txBody>
      </p:sp>
      <p:sp>
        <p:nvSpPr>
          <p:cNvPr id="15364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1A4B41-B664-4925-A240-EB554D8B0E7B}" type="slidenum">
              <a:rPr lang="en-GB" altLang="sr-Latn-RS" smtClean="0"/>
              <a:pPr/>
              <a:t>35</a:t>
            </a:fld>
            <a:endParaRPr lang="en-GB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44193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dirty="0" smtClean="0"/>
          </a:p>
        </p:txBody>
      </p:sp>
      <p:sp>
        <p:nvSpPr>
          <p:cNvPr id="19460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1E798A-2BB9-47C2-BCE6-1975E6CA98B1}" type="slidenum">
              <a:rPr lang="en-GB" altLang="sr-Latn-RS" smtClean="0"/>
              <a:pPr/>
              <a:t>37</a:t>
            </a:fld>
            <a:endParaRPr lang="en-GB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13979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sr-Latn-RS" smtClean="0"/>
          </a:p>
        </p:txBody>
      </p:sp>
      <p:sp>
        <p:nvSpPr>
          <p:cNvPr id="2150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6CEA17-C1C4-4372-997B-2E1CEAA5E97B}" type="slidenum">
              <a:rPr lang="en-GB" altLang="sr-Latn-RS" smtClean="0"/>
              <a:pPr/>
              <a:t>38</a:t>
            </a:fld>
            <a:endParaRPr lang="en-GB" altLang="sr-Latn-RS" smtClean="0"/>
          </a:p>
        </p:txBody>
      </p:sp>
    </p:spTree>
    <p:extLst>
      <p:ext uri="{BB962C8B-B14F-4D97-AF65-F5344CB8AC3E}">
        <p14:creationId xmlns:p14="http://schemas.microsoft.com/office/powerpoint/2010/main" val="179950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4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_Slide_With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logo2_cime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84163"/>
            <a:ext cx="378884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logo2_cime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84163"/>
            <a:ext cx="378884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4140"/>
            <a:ext cx="10972800" cy="4272024"/>
          </a:xfrm>
        </p:spPr>
        <p:txBody>
          <a:bodyPr>
            <a:normAutofit/>
          </a:bodyPr>
          <a:lstStyle>
            <a:lvl1pPr marL="171450" marR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 lang="en-GB" sz="2000" b="0" i="0" u="none" strike="noStrike" baseline="0" smtClean="0"/>
            </a:lvl1pPr>
            <a:lvl2pPr marL="742950" indent="-285750">
              <a:buSzPct val="100000"/>
              <a:buFont typeface="Lucida Grande"/>
              <a:buChar char="-"/>
              <a:defRPr sz="18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1" y="6356351"/>
            <a:ext cx="2935817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cap="all" baseline="0">
                <a:solidFill>
                  <a:srgbClr val="808080"/>
                </a:solidFill>
                <a:latin typeface="Century Gothic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9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4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_Title_Gre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hink_performanc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17" y="6472239"/>
            <a:ext cx="4417483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evelor_felira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472239"/>
            <a:ext cx="2677584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199" y="4728056"/>
            <a:ext cx="10363200" cy="782158"/>
          </a:xfrm>
        </p:spPr>
        <p:txBody>
          <a:bodyPr>
            <a:noAutofit/>
          </a:bodyPr>
          <a:lstStyle>
            <a:lvl1pPr algn="r">
              <a:defRPr sz="5200" cap="all" baseline="0">
                <a:solidFill>
                  <a:srgbClr val="CECECE"/>
                </a:solidFill>
                <a:latin typeface="Century Gothic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0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_With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2_cime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84163"/>
            <a:ext cx="378884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4140"/>
            <a:ext cx="10972800" cy="427202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64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u="none" strike="noStrike" baseline="0" smtClean="0"/>
            </a:lvl1pPr>
            <a:lvl2pPr>
              <a:defRPr sz="1100"/>
            </a:lvl2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1" y="6356351"/>
            <a:ext cx="2935817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cap="all" baseline="0">
                <a:solidFill>
                  <a:srgbClr val="808080"/>
                </a:solidFill>
                <a:latin typeface="Century Gothic"/>
              </a:defRPr>
            </a:lvl1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Slide_Whithou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09601" y="6356351"/>
            <a:ext cx="2935817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cap="all" baseline="0">
                <a:solidFill>
                  <a:srgbClr val="808080"/>
                </a:solidFill>
                <a:latin typeface="Century Gothic"/>
              </a:defRPr>
            </a:lvl1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09600" y="1854140"/>
            <a:ext cx="10972800" cy="427202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64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0" i="0" u="none" strike="noStrike" baseline="0" smtClean="0"/>
            </a:lvl1pPr>
            <a:lvl2pPr>
              <a:defRPr sz="1100"/>
            </a:lvl2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9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9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FCD2-880C-4807-A950-7A6C9B51B04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2589D-8F7E-4382-BD76-53BA6CC81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39050" y="1705040"/>
            <a:ext cx="9144000" cy="2519488"/>
          </a:xfrm>
          <a:prstGeom prst="rect">
            <a:avLst/>
          </a:prstGeom>
          <a:solidFill>
            <a:srgbClr val="428AEC"/>
          </a:solidFill>
          <a:ln>
            <a:solidFill>
              <a:srgbClr val="439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lnSpc>
                <a:spcPct val="150000"/>
              </a:lnSpc>
              <a:buFontTx/>
              <a:buNone/>
            </a:pPr>
            <a:r>
              <a:rPr lang="fa-IR" sz="3200" b="1" dirty="0" smtClean="0">
                <a:solidFill>
                  <a:schemeClr val="tx2">
                    <a:lumMod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جزوه آموزشی</a:t>
            </a:r>
          </a:p>
          <a:p>
            <a:pPr algn="ctr" rtl="1">
              <a:lnSpc>
                <a:spcPct val="150000"/>
              </a:lnSpc>
              <a:buFontTx/>
              <a:buNone/>
            </a:pPr>
            <a:r>
              <a:rPr lang="fa-IR" sz="3200" b="1" dirty="0" smtClean="0">
                <a:solidFill>
                  <a:schemeClr val="tx2">
                    <a:lumMod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رفاه </a:t>
            </a:r>
            <a:r>
              <a:rPr lang="fa-IR" sz="3200" b="1" dirty="0">
                <a:solidFill>
                  <a:schemeClr val="tx2">
                    <a:lumMod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کارکنان و شرایط فیزیکی </a:t>
            </a:r>
            <a:r>
              <a:rPr lang="fa-IR" sz="3200" b="1">
                <a:solidFill>
                  <a:schemeClr val="tx2">
                    <a:lumMod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محیط </a:t>
            </a:r>
            <a:r>
              <a:rPr lang="fa-IR" sz="3200" b="1" smtClean="0">
                <a:solidFill>
                  <a:schemeClr val="tx2">
                    <a:lumMod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کار</a:t>
            </a:r>
            <a:endParaRPr lang="fa-IR" sz="3200" b="1" dirty="0" smtClean="0">
              <a:solidFill>
                <a:schemeClr val="tx2">
                  <a:lumMod val="75000"/>
                </a:schemeClr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13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8926" y="1059059"/>
            <a:ext cx="11358208" cy="5798941"/>
            <a:chOff x="2435720" y="1059060"/>
            <a:chExt cx="6456760" cy="4057650"/>
          </a:xfrm>
        </p:grpSpPr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3970436" y="1985366"/>
              <a:ext cx="3398044" cy="17025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a-IR" sz="9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4825304" y="2036564"/>
              <a:ext cx="1679972" cy="86796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9462" name="Oval 6"/>
            <p:cNvSpPr>
              <a:spLocks noChangeArrowheads="1"/>
            </p:cNvSpPr>
            <p:nvPr/>
          </p:nvSpPr>
          <p:spPr bwMode="auto">
            <a:xfrm>
              <a:off x="4836020" y="2749748"/>
              <a:ext cx="1679972" cy="88344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5563492" y="2440185"/>
              <a:ext cx="1751409" cy="7977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4566939" y="4065388"/>
              <a:ext cx="2275285" cy="10513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1" name="Rectangle 20"/>
            <p:cNvSpPr>
              <a:spLocks noChangeArrowheads="1"/>
            </p:cNvSpPr>
            <p:nvPr/>
          </p:nvSpPr>
          <p:spPr bwMode="auto">
            <a:xfrm>
              <a:off x="4087117" y="2710457"/>
              <a:ext cx="957263" cy="4619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2" name="Rectangle 21"/>
            <p:cNvSpPr>
              <a:spLocks noChangeArrowheads="1"/>
            </p:cNvSpPr>
            <p:nvPr/>
          </p:nvSpPr>
          <p:spPr bwMode="auto">
            <a:xfrm>
              <a:off x="5203923" y="2190154"/>
              <a:ext cx="904875" cy="4119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3" name="Rectangle 22"/>
            <p:cNvSpPr>
              <a:spLocks noChangeArrowheads="1"/>
            </p:cNvSpPr>
            <p:nvPr/>
          </p:nvSpPr>
          <p:spPr bwMode="auto">
            <a:xfrm>
              <a:off x="6576713" y="2808089"/>
              <a:ext cx="529829" cy="19288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fa-IR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4" name="Rectangle 23"/>
            <p:cNvSpPr>
              <a:spLocks noChangeArrowheads="1"/>
            </p:cNvSpPr>
            <p:nvPr/>
          </p:nvSpPr>
          <p:spPr bwMode="auto">
            <a:xfrm>
              <a:off x="5302745" y="3340297"/>
              <a:ext cx="903685" cy="31551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5" name="Oval 31"/>
            <p:cNvSpPr>
              <a:spLocks noChangeArrowheads="1"/>
            </p:cNvSpPr>
            <p:nvPr/>
          </p:nvSpPr>
          <p:spPr bwMode="auto">
            <a:xfrm>
              <a:off x="7686376" y="2631876"/>
              <a:ext cx="664369" cy="723900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7718523" y="2604491"/>
              <a:ext cx="1102519" cy="435769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77" name="Rectangle 33"/>
            <p:cNvSpPr>
              <a:spLocks noChangeArrowheads="1"/>
            </p:cNvSpPr>
            <p:nvPr/>
          </p:nvSpPr>
          <p:spPr bwMode="auto">
            <a:xfrm>
              <a:off x="7742335" y="2372320"/>
              <a:ext cx="509588" cy="36075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7763767" y="3075979"/>
              <a:ext cx="508397" cy="36076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8293595" y="2643782"/>
              <a:ext cx="508397" cy="3619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80" name="AutoShape 38"/>
            <p:cNvSpPr>
              <a:spLocks noChangeArrowheads="1"/>
            </p:cNvSpPr>
            <p:nvPr/>
          </p:nvSpPr>
          <p:spPr bwMode="auto">
            <a:xfrm>
              <a:off x="4816970" y="1493639"/>
              <a:ext cx="1794272" cy="49172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1">
                <a:spcBef>
                  <a:spcPct val="0"/>
                </a:spcBef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فرایند نگهداری منابع انسانی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>
              <a:off x="3807320" y="2868810"/>
              <a:ext cx="163116" cy="7144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Oval 44"/>
            <p:cNvSpPr>
              <a:spLocks noChangeArrowheads="1"/>
            </p:cNvSpPr>
            <p:nvPr/>
          </p:nvSpPr>
          <p:spPr bwMode="auto">
            <a:xfrm>
              <a:off x="2544067" y="2640210"/>
              <a:ext cx="1066800" cy="409575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83" name="Oval 46"/>
            <p:cNvSpPr>
              <a:spLocks noChangeArrowheads="1"/>
            </p:cNvSpPr>
            <p:nvPr/>
          </p:nvSpPr>
          <p:spPr bwMode="auto">
            <a:xfrm>
              <a:off x="2975073" y="2647354"/>
              <a:ext cx="661988" cy="692944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84" name="Rectangle 47"/>
            <p:cNvSpPr>
              <a:spLocks noChangeArrowheads="1"/>
            </p:cNvSpPr>
            <p:nvPr/>
          </p:nvSpPr>
          <p:spPr bwMode="auto">
            <a:xfrm>
              <a:off x="2601217" y="2715219"/>
              <a:ext cx="365522" cy="28932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fa-IR" dirty="0">
                  <a:latin typeface="IRANSans" panose="02040503050201020203" pitchFamily="18" charset="-78"/>
                  <a:cs typeface="IRANSans" panose="02040503050201020203" pitchFamily="18" charset="-78"/>
                </a:rPr>
                <a:t>سلامت</a:t>
              </a:r>
              <a:endParaRPr lang="en-US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85" name="Rectangle 48"/>
            <p:cNvSpPr>
              <a:spLocks noChangeArrowheads="1"/>
            </p:cNvSpPr>
            <p:nvPr/>
          </p:nvSpPr>
          <p:spPr bwMode="auto">
            <a:xfrm>
              <a:off x="3101279" y="2398514"/>
              <a:ext cx="403622" cy="2643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86" name="Rectangle 49"/>
            <p:cNvSpPr>
              <a:spLocks noChangeArrowheads="1"/>
            </p:cNvSpPr>
            <p:nvPr/>
          </p:nvSpPr>
          <p:spPr bwMode="auto">
            <a:xfrm>
              <a:off x="3081039" y="2687835"/>
              <a:ext cx="508397" cy="3619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19481" name="Rectangle 50"/>
            <p:cNvSpPr>
              <a:spLocks noChangeArrowheads="1"/>
            </p:cNvSpPr>
            <p:nvPr/>
          </p:nvSpPr>
          <p:spPr bwMode="auto">
            <a:xfrm>
              <a:off x="7895926" y="1885353"/>
              <a:ext cx="678656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fa-IR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برون داد</a:t>
              </a:r>
              <a:endParaRPr lang="en-US" altLang="en-US" sz="1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82" name="Rectangle 51"/>
            <p:cNvSpPr>
              <a:spLocks noChangeArrowheads="1"/>
            </p:cNvSpPr>
            <p:nvPr/>
          </p:nvSpPr>
          <p:spPr bwMode="auto">
            <a:xfrm>
              <a:off x="2817911" y="1852016"/>
              <a:ext cx="678656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a-IR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درون داد</a:t>
              </a:r>
              <a:endParaRPr lang="en-US" altLang="en-US" sz="1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83" name="Rectangle 52"/>
            <p:cNvSpPr>
              <a:spLocks noChangeArrowheads="1"/>
            </p:cNvSpPr>
            <p:nvPr/>
          </p:nvSpPr>
          <p:spPr bwMode="auto">
            <a:xfrm>
              <a:off x="5383707" y="3685578"/>
              <a:ext cx="677466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 b="1">
                <a:cs typeface="Yagut" panose="00000400000000000000" pitchFamily="2" charset="-78"/>
              </a:endParaRPr>
            </a:p>
          </p:txBody>
        </p:sp>
        <p:sp>
          <p:nvSpPr>
            <p:cNvPr id="90" name="Line 53"/>
            <p:cNvSpPr>
              <a:spLocks noChangeShapeType="1"/>
            </p:cNvSpPr>
            <p:nvPr/>
          </p:nvSpPr>
          <p:spPr bwMode="auto">
            <a:xfrm flipH="1" flipV="1">
              <a:off x="5676601" y="3709391"/>
              <a:ext cx="0" cy="309563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Line 56"/>
            <p:cNvSpPr>
              <a:spLocks noChangeShapeType="1"/>
            </p:cNvSpPr>
            <p:nvPr/>
          </p:nvSpPr>
          <p:spPr bwMode="auto">
            <a:xfrm flipV="1">
              <a:off x="3081039" y="4609504"/>
              <a:ext cx="1484710" cy="0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Line 57"/>
            <p:cNvSpPr>
              <a:spLocks noChangeShapeType="1"/>
            </p:cNvSpPr>
            <p:nvPr/>
          </p:nvSpPr>
          <p:spPr bwMode="auto">
            <a:xfrm flipH="1" flipV="1">
              <a:off x="3091754" y="3395066"/>
              <a:ext cx="0" cy="1198960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487" name="Rectangle 58"/>
            <p:cNvSpPr>
              <a:spLocks noChangeArrowheads="1"/>
            </p:cNvSpPr>
            <p:nvPr/>
          </p:nvSpPr>
          <p:spPr bwMode="auto">
            <a:xfrm>
              <a:off x="3646586" y="4304703"/>
              <a:ext cx="678656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بازداد</a:t>
              </a:r>
              <a:endParaRPr lang="en-US" altLang="en-US" sz="1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96" name="Rectangle 49"/>
            <p:cNvSpPr>
              <a:spLocks noChangeArrowheads="1"/>
            </p:cNvSpPr>
            <p:nvPr/>
          </p:nvSpPr>
          <p:spPr bwMode="auto">
            <a:xfrm>
              <a:off x="3048892" y="3000970"/>
              <a:ext cx="508397" cy="3619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900" b="1" dirty="0">
                <a:solidFill>
                  <a:schemeClr val="tx2">
                    <a:lumMod val="10000"/>
                  </a:schemeClr>
                </a:solidFill>
                <a:cs typeface="Yagut" pitchFamily="2" charset="-78"/>
              </a:endParaRPr>
            </a:p>
          </p:txBody>
        </p: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4799111" y="1059060"/>
              <a:ext cx="1838325" cy="4345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ویژگی های ایمنی و بهداشت سازمان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ویژگی های رفتار کاری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98" name="AutoShape 2"/>
            <p:cNvSpPr>
              <a:spLocks noChangeArrowheads="1"/>
            </p:cNvSpPr>
            <p:nvPr/>
          </p:nvSpPr>
          <p:spPr bwMode="auto">
            <a:xfrm>
              <a:off x="2435720" y="2215158"/>
              <a:ext cx="1351360" cy="1172765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spcAft>
                  <a:spcPts val="750"/>
                </a:spcAft>
                <a:defRPr/>
              </a:pPr>
              <a:r>
                <a:rPr lang="en-US" sz="900" dirty="0">
                  <a:solidFill>
                    <a:schemeClr val="tx1"/>
                  </a:solidFill>
                  <a:ea typeface="Arial" pitchFamily="34" charset="0"/>
                  <a:cs typeface="B Nazanin" pitchFamily="2" charset="-78"/>
                </a:rPr>
                <a:t>                </a:t>
              </a:r>
              <a:endPara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91" name="Rectangle 47"/>
            <p:cNvSpPr>
              <a:spLocks noChangeArrowheads="1"/>
            </p:cNvSpPr>
            <p:nvPr/>
          </p:nvSpPr>
          <p:spPr bwMode="auto">
            <a:xfrm>
              <a:off x="3077467" y="3005733"/>
              <a:ext cx="419100" cy="334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600" dirty="0">
                  <a:cs typeface="B Nazanin" panose="00000400000000000000" pitchFamily="2" charset="-78"/>
                </a:rPr>
                <a:t>رواندرستی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کارکنان</a:t>
              </a:r>
              <a:endParaRPr lang="en-US" altLang="en-US" sz="1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92" name="TextBox 99"/>
            <p:cNvSpPr txBox="1">
              <a:spLocks noChangeArrowheads="1"/>
            </p:cNvSpPr>
            <p:nvPr/>
          </p:nvSpPr>
          <p:spPr bwMode="auto">
            <a:xfrm>
              <a:off x="3028763" y="2345780"/>
              <a:ext cx="589360" cy="36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تندرستی</a:t>
              </a:r>
            </a:p>
            <a:p>
              <a:pPr algn="ctr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کارکنان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93" name="TextBox 100"/>
            <p:cNvSpPr txBox="1">
              <a:spLocks noChangeArrowheads="1"/>
            </p:cNvSpPr>
            <p:nvPr/>
          </p:nvSpPr>
          <p:spPr bwMode="auto">
            <a:xfrm>
              <a:off x="2985789" y="2748557"/>
              <a:ext cx="602456" cy="21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منابع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02" name="AutoShape 2"/>
            <p:cNvSpPr>
              <a:spLocks noChangeArrowheads="1"/>
            </p:cNvSpPr>
            <p:nvPr/>
          </p:nvSpPr>
          <p:spPr bwMode="auto">
            <a:xfrm>
              <a:off x="7541120" y="2242541"/>
              <a:ext cx="1351360" cy="117276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5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spcAft>
                  <a:spcPts val="750"/>
                </a:spcAft>
                <a:defRPr/>
              </a:pPr>
              <a:r>
                <a:rPr lang="en-US" sz="900" dirty="0">
                  <a:solidFill>
                    <a:schemeClr val="tx1"/>
                  </a:solidFill>
                  <a:ea typeface="Arial" pitchFamily="34" charset="0"/>
                  <a:cs typeface="B Nazanin" pitchFamily="2" charset="-78"/>
                </a:rPr>
                <a:t>                </a:t>
              </a:r>
              <a:endPara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495" name="TextBox 102"/>
            <p:cNvSpPr txBox="1">
              <a:spLocks noChangeArrowheads="1"/>
            </p:cNvSpPr>
            <p:nvPr/>
          </p:nvSpPr>
          <p:spPr bwMode="auto">
            <a:xfrm>
              <a:off x="7836099" y="2733079"/>
              <a:ext cx="317298" cy="21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منافع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96" name="TextBox 103"/>
            <p:cNvSpPr txBox="1">
              <a:spLocks noChangeArrowheads="1"/>
            </p:cNvSpPr>
            <p:nvPr/>
          </p:nvSpPr>
          <p:spPr bwMode="auto">
            <a:xfrm>
              <a:off x="7706617" y="3077169"/>
              <a:ext cx="596503" cy="36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ارتقاء رواندرستی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497" name="TextBox 104"/>
            <p:cNvSpPr txBox="1">
              <a:spLocks noChangeArrowheads="1"/>
            </p:cNvSpPr>
            <p:nvPr/>
          </p:nvSpPr>
          <p:spPr bwMode="auto">
            <a:xfrm>
              <a:off x="7645894" y="2274649"/>
              <a:ext cx="652463" cy="36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ارتقاء تندرستی</a:t>
              </a:r>
            </a:p>
          </p:txBody>
        </p:sp>
        <p:sp>
          <p:nvSpPr>
            <p:cNvPr id="19498" name="TextBox 105"/>
            <p:cNvSpPr txBox="1">
              <a:spLocks noChangeArrowheads="1"/>
            </p:cNvSpPr>
            <p:nvPr/>
          </p:nvSpPr>
          <p:spPr bwMode="auto">
            <a:xfrm>
              <a:off x="8263829" y="2549298"/>
              <a:ext cx="533400" cy="5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ارتقاء سلامتی عمومی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069257" y="2624732"/>
              <a:ext cx="997744" cy="5168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اهداف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 و راهبردهای تندرستی کارکنان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72930" y="2085379"/>
              <a:ext cx="1583531" cy="4737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تدوین اهداف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 و راهبردهای رواندرستی کارکنان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 rtl="1">
                <a:defRPr/>
              </a:pPr>
              <a:endParaRPr lang="en-US" sz="1000" dirty="0">
                <a:latin typeface="Times New Roman" pitchFamily="18" charset="0"/>
                <a:cs typeface="B Nazanin" pitchFamily="2" charset="-78"/>
              </a:endParaRPr>
            </a:p>
          </p:txBody>
        </p:sp>
        <p:sp>
          <p:nvSpPr>
            <p:cNvPr id="19501" name="TextBox 108"/>
            <p:cNvSpPr txBox="1">
              <a:spLocks noChangeArrowheads="1"/>
            </p:cNvSpPr>
            <p:nvPr/>
          </p:nvSpPr>
          <p:spPr bwMode="auto">
            <a:xfrm>
              <a:off x="5161061" y="3195041"/>
              <a:ext cx="1121569" cy="36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تدوین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برنامه‏های اجرایی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502" name="TextBox 109"/>
            <p:cNvSpPr txBox="1">
              <a:spLocks noChangeArrowheads="1"/>
            </p:cNvSpPr>
            <p:nvPr/>
          </p:nvSpPr>
          <p:spPr bwMode="auto">
            <a:xfrm>
              <a:off x="6346923" y="2513706"/>
              <a:ext cx="876300" cy="5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a-IR" altLang="en-US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ارزیابی عملکرد برنامه‏های نگهداری منابع انسانی</a:t>
              </a:r>
              <a:endParaRPr lang="en-US" alt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503" name="Oval 7"/>
            <p:cNvSpPr>
              <a:spLocks noChangeArrowheads="1"/>
            </p:cNvSpPr>
            <p:nvPr/>
          </p:nvSpPr>
          <p:spPr bwMode="auto">
            <a:xfrm>
              <a:off x="5388470" y="4371379"/>
              <a:ext cx="1248966" cy="45839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9504" name="Oval 7"/>
            <p:cNvSpPr>
              <a:spLocks noChangeArrowheads="1"/>
            </p:cNvSpPr>
            <p:nvPr/>
          </p:nvSpPr>
          <p:spPr bwMode="auto">
            <a:xfrm>
              <a:off x="5337274" y="4410670"/>
              <a:ext cx="725090" cy="6679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13" name="Rectangle 47"/>
            <p:cNvSpPr>
              <a:spLocks noChangeArrowheads="1"/>
            </p:cNvSpPr>
            <p:nvPr/>
          </p:nvSpPr>
          <p:spPr bwMode="auto">
            <a:xfrm>
              <a:off x="5357514" y="4084439"/>
              <a:ext cx="688181" cy="35837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سطح مزد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در بازار کار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5356323" y="4410669"/>
              <a:ext cx="689372" cy="41314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محیط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507" name="Rectangle 51"/>
            <p:cNvSpPr>
              <a:spLocks noChangeArrowheads="1"/>
            </p:cNvSpPr>
            <p:nvPr/>
          </p:nvSpPr>
          <p:spPr bwMode="auto">
            <a:xfrm>
              <a:off x="5631358" y="3757016"/>
              <a:ext cx="621506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پيش</a:t>
              </a:r>
              <a:r>
                <a:rPr lang="fa-IR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 </a:t>
              </a:r>
              <a:r>
                <a:rPr lang="ar-SA" altLang="en-US" sz="18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داد</a:t>
              </a:r>
              <a:endParaRPr lang="en-US" altLang="en-US" sz="1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9508" name="Oval 7"/>
            <p:cNvSpPr>
              <a:spLocks noChangeArrowheads="1"/>
            </p:cNvSpPr>
            <p:nvPr/>
          </p:nvSpPr>
          <p:spPr bwMode="auto">
            <a:xfrm>
              <a:off x="4038301" y="2449710"/>
              <a:ext cx="1843088" cy="7977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9509" name="Oval 7"/>
            <p:cNvSpPr>
              <a:spLocks noChangeArrowheads="1"/>
            </p:cNvSpPr>
            <p:nvPr/>
          </p:nvSpPr>
          <p:spPr bwMode="auto">
            <a:xfrm>
              <a:off x="4772917" y="4365426"/>
              <a:ext cx="1243013" cy="45839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9510" name="Oval 7"/>
            <p:cNvSpPr>
              <a:spLocks noChangeArrowheads="1"/>
            </p:cNvSpPr>
            <p:nvPr/>
          </p:nvSpPr>
          <p:spPr bwMode="auto">
            <a:xfrm>
              <a:off x="5337274" y="4115395"/>
              <a:ext cx="725090" cy="66436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1pPr>
              <a:lvl2pPr marL="742950" indent="-28575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2pPr>
              <a:lvl3pPr marL="11430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3pPr>
              <a:lvl4pPr marL="16002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4pPr>
              <a:lvl5pPr marL="2057400" indent="-228600" algn="r" rtl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5pPr>
              <a:lvl6pPr marL="25146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6pPr>
              <a:lvl7pPr marL="29718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7pPr>
              <a:lvl8pPr marL="34290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8pPr>
              <a:lvl9pPr marL="3886200" indent="-228600" algn="r" rtl="1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egoe UI" panose="020B0502040204020203" pitchFamily="34" charset="0"/>
                  <a:cs typeface="B Yekan" panose="00000400000000000000" pitchFamily="2" charset="-78"/>
                </a:defRPr>
              </a:lvl9pPr>
            </a:lstStyle>
            <a:p>
              <a:pPr algn="l"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a-IR" altLang="en-US" sz="900"/>
            </a:p>
          </p:txBody>
        </p:sp>
        <p:sp>
          <p:nvSpPr>
            <p:cNvPr id="119" name="Oval 46"/>
            <p:cNvSpPr>
              <a:spLocks noChangeArrowheads="1"/>
            </p:cNvSpPr>
            <p:nvPr/>
          </p:nvSpPr>
          <p:spPr bwMode="auto">
            <a:xfrm>
              <a:off x="2979835" y="2346126"/>
              <a:ext cx="661988" cy="692944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120" name="Oval 31"/>
            <p:cNvSpPr>
              <a:spLocks noChangeArrowheads="1"/>
            </p:cNvSpPr>
            <p:nvPr/>
          </p:nvSpPr>
          <p:spPr bwMode="auto">
            <a:xfrm>
              <a:off x="7654230" y="2294929"/>
              <a:ext cx="664369" cy="725091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a-IR" sz="900"/>
            </a:p>
          </p:txBody>
        </p:sp>
        <p:sp>
          <p:nvSpPr>
            <p:cNvPr id="121" name="Line 40"/>
            <p:cNvSpPr>
              <a:spLocks noChangeShapeType="1"/>
            </p:cNvSpPr>
            <p:nvPr/>
          </p:nvSpPr>
          <p:spPr bwMode="auto">
            <a:xfrm>
              <a:off x="7382767" y="2861666"/>
              <a:ext cx="163115" cy="7144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TextBox 121"/>
            <p:cNvSpPr txBox="1">
              <a:spLocks noChangeArrowheads="1"/>
            </p:cNvSpPr>
            <p:nvPr/>
          </p:nvSpPr>
          <p:spPr bwMode="auto">
            <a:xfrm>
              <a:off x="5939729" y="4478535"/>
              <a:ext cx="694134" cy="36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استانداردهای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زندگی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23" name="TextBox 122"/>
            <p:cNvSpPr txBox="1">
              <a:spLocks noChangeArrowheads="1"/>
            </p:cNvSpPr>
            <p:nvPr/>
          </p:nvSpPr>
          <p:spPr bwMode="auto">
            <a:xfrm>
              <a:off x="4732436" y="4351074"/>
              <a:ext cx="720328" cy="5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امکانات</a:t>
              </a:r>
            </a:p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بهداشتی- درمانی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5362276" y="4741664"/>
              <a:ext cx="688181" cy="35837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>
                <a:defRPr/>
              </a:pPr>
              <a:r>
                <a:rPr lang="fa-IR" sz="1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سایر عوامل</a:t>
              </a:r>
              <a:endParaRPr lang="en-US" sz="1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63" name="Line 54"/>
            <p:cNvSpPr>
              <a:spLocks noChangeShapeType="1"/>
            </p:cNvSpPr>
            <p:nvPr/>
          </p:nvSpPr>
          <p:spPr bwMode="auto">
            <a:xfrm flipV="1">
              <a:off x="6842223" y="4614267"/>
              <a:ext cx="1377553" cy="3572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Line 56"/>
            <p:cNvSpPr>
              <a:spLocks noChangeShapeType="1"/>
            </p:cNvSpPr>
            <p:nvPr/>
          </p:nvSpPr>
          <p:spPr bwMode="auto">
            <a:xfrm flipV="1">
              <a:off x="8212632" y="3424833"/>
              <a:ext cx="0" cy="1202531"/>
            </a:xfrm>
            <a:prstGeom prst="lin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pic>
        <p:nvPicPr>
          <p:cNvPr id="6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424" y="116632"/>
            <a:ext cx="683419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68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altLang="en-US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نظام نگهداری منابع انسانی محیط درون سازمانی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5636" y="1844824"/>
            <a:ext cx="11320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1- امور مربوط به بهداشت و ایمنی در محیط کار و حمایت در حواث و سوانح؛</a:t>
            </a:r>
          </a:p>
          <a:p>
            <a:pPr algn="just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2- کمک های مختلف برای رفع خستگی، تمدد قوا، ایجاد آرامش خاطر در زمان اشتغال؛</a:t>
            </a:r>
          </a:p>
          <a:p>
            <a:pPr algn="just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3- تامین دوره پیری و بیکاری از کار افتادگی</a:t>
            </a:r>
          </a:p>
        </p:txBody>
      </p:sp>
      <p:grpSp>
        <p:nvGrpSpPr>
          <p:cNvPr id="8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9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3568" y="233264"/>
              <a:ext cx="7992888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2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در حوزه امور رفاهی کارکنان را در سه زمینه می‌توان مطرح کرد:</a:t>
              </a:r>
              <a:endParaRPr lang="en-US" sz="2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بیمه درمان تکمیلی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 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بیمه عمر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وام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امتیاز خرید با تخفیف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استفاده از سایت‌های تخفیف گروهی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پزشک سازمانی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برگزاری جلسات آموزش بهداشت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تبریک اتفاقات خوب در زندگی کارکنان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تبریک اتفافات خوب در زندگی فرد با ارسال دسته گل و یا هدیه به محل مراسم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تسلیت گفتن در اتفاقات ناگوار که برای کارکنان روی می‌دهد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تهیه محل اقامت برای مسافرت کارکنان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ورزش و مسابقات ورزشی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ar-SA" dirty="0">
                <a:latin typeface="IRANSans" panose="02040503050201020203" pitchFamily="18" charset="-78"/>
                <a:cs typeface="IRANSans" panose="02040503050201020203" pitchFamily="18" charset="-78"/>
              </a:rPr>
              <a:t>توجه به خانواده افراد در امور رفاهی کارکنان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endParaRPr lang="en-US" sz="1800" dirty="0"/>
          </a:p>
        </p:txBody>
      </p:sp>
      <p:grpSp>
        <p:nvGrpSpPr>
          <p:cNvPr id="4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3568" y="233264"/>
              <a:ext cx="7992888" cy="46166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2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برنامه هایی برای امور رفاهی کارکنان</a:t>
              </a:r>
              <a:endParaRPr lang="en-US" sz="2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8804" y="1844824"/>
            <a:ext cx="5814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>
                <a:solidFill>
                  <a:srgbClr val="3D3D3D"/>
                </a:solidFill>
                <a:latin typeface="Roboto"/>
                <a:cs typeface="B Roya" panose="00000400000000000000" pitchFamily="2" charset="-78"/>
              </a:rPr>
              <a:t>امور رفاهی کارکنان حیطه گسترده‌ای دارد که اثرات متفاوتی بر انگیزش کارکنان دارند.</a:t>
            </a:r>
            <a:endParaRPr lang="en-US" sz="3200" dirty="0">
              <a:cs typeface="B Roya" panose="00000400000000000000" pitchFamily="2" charset="-78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3568" y="233264"/>
              <a:ext cx="7992888" cy="52322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28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توجه</a:t>
              </a:r>
              <a:endParaRPr lang="en-US" sz="28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AA4E22-CF96-4EF7-B58A-ED3A769A8026}" type="slidenum">
              <a:rPr lang="fa-IR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4" y="214314"/>
            <a:ext cx="7793037" cy="1462087"/>
          </a:xfrm>
        </p:spPr>
        <p:txBody>
          <a:bodyPr/>
          <a:lstStyle/>
          <a:p>
            <a:pPr algn="r" eaLnBrk="1" hangingPunct="1"/>
            <a:r>
              <a:rPr lang="ar-SA" altLang="en-US" sz="24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انگيزش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5550" y="2122488"/>
            <a:ext cx="7772400" cy="4114800"/>
          </a:xfrm>
        </p:spPr>
        <p:txBody>
          <a:bodyPr/>
          <a:lstStyle/>
          <a:p>
            <a:pPr algn="r" rtl="1" eaLnBrk="1" hangingPunct="1">
              <a:buClr>
                <a:schemeClr val="tx2"/>
              </a:buClr>
              <a:buFont typeface="Wingdings" pitchFamily="2" charset="2"/>
              <a:buChar char="q"/>
              <a:defRPr/>
            </a:pP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تعريف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1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: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نیروی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درونی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فرد که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در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جهت و پیگیری تلاش در کار صرف می شود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.</a:t>
            </a:r>
          </a:p>
          <a:p>
            <a:pPr algn="justLow" rtl="1" eaLnBrk="1" hangingPunct="1">
              <a:buFont typeface="Wingdings" pitchFamily="2" charset="2"/>
              <a:buNone/>
              <a:defRPr/>
            </a:pP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 تعریف2: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تمايل به انجام كار با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توجه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به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توانايي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فرد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و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توسط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آن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نوعي نياز تأمين 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می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گردد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3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078419"/>
            <a:ext cx="7772400" cy="433965"/>
          </a:xfrm>
        </p:spPr>
        <p:txBody>
          <a:bodyPr>
            <a:spAutoFit/>
          </a:bodyPr>
          <a:lstStyle/>
          <a:p>
            <a:pPr algn="ctr" rtl="1" eaLnBrk="1" hangingPunct="1"/>
            <a:r>
              <a:rPr lang="fa-IR" altLang="en-US" sz="2400" b="1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انگیزش</a:t>
            </a:r>
            <a:endParaRPr lang="en-GB" altLang="en-US" sz="2400" b="1" dirty="0"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pic>
        <p:nvPicPr>
          <p:cNvPr id="20483" name="Picture 4" descr="\\seal\bized\WWW\educators\16-19\presentations\business\2003_4\$0$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6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44564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altLang="en-US" dirty="0" smtClean="0">
                <a:cs typeface="Times New Roman" panose="02020603050405020304" pitchFamily="18" charset="0"/>
              </a:rPr>
              <a:t>Maslow</a:t>
            </a:r>
          </a:p>
        </p:txBody>
      </p:sp>
      <p:pic>
        <p:nvPicPr>
          <p:cNvPr id="21507" name="Picture 4" descr="\\seal\bized\WWW\educators\16-19\presentations\business\2003_4\$1$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44564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altLang="en-US" dirty="0" smtClean="0">
                <a:cs typeface="Times New Roman" panose="02020603050405020304" pitchFamily="18" charset="0"/>
              </a:rPr>
              <a:t>Herzberg</a:t>
            </a:r>
          </a:p>
        </p:txBody>
      </p:sp>
      <p:pic>
        <p:nvPicPr>
          <p:cNvPr id="26627" name="Picture 4" descr="\\seal\bized\WWW\educators\16-19\presentations\business\2003_4\$6$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6" y="155679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44564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altLang="en-US" dirty="0" smtClean="0">
                <a:cs typeface="Times New Roman" panose="02020603050405020304" pitchFamily="18" charset="0"/>
              </a:rPr>
              <a:t>McGregor</a:t>
            </a:r>
          </a:p>
        </p:txBody>
      </p:sp>
      <p:pic>
        <p:nvPicPr>
          <p:cNvPr id="30723" name="Picture 4" descr="\\seal\bized\WWW\educators\16-19\presentations\business\2003_4\$8$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50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دوره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2551752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195191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10868168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7367578" y="1345541"/>
            <a:ext cx="3561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اهمیت و ارزش منابع انسانی</a:t>
            </a:r>
            <a:endParaRPr lang="da-DK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1911239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1038582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2298600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1305662" y="1498594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2145986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910232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1379970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1353051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1754495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33" name="Group 79"/>
          <p:cNvGrpSpPr>
            <a:grpSpLocks/>
          </p:cNvGrpSpPr>
          <p:nvPr/>
        </p:nvGrpSpPr>
        <p:grpSpPr bwMode="auto">
          <a:xfrm>
            <a:off x="7195191" y="1844824"/>
            <a:ext cx="4249737" cy="796464"/>
            <a:chOff x="5410200" y="1447800"/>
            <a:chExt cx="3133725" cy="1095375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31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ound Same Side Corner Rectangle 7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30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10868168" y="2209240"/>
            <a:ext cx="431800" cy="403225"/>
            <a:chOff x="3294062" y="1631156"/>
            <a:chExt cx="460375" cy="460375"/>
          </a:xfrm>
        </p:grpSpPr>
        <p:sp>
          <p:nvSpPr>
            <p:cNvPr id="7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8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2</a:t>
              </a:r>
            </a:p>
          </p:txBody>
        </p:sp>
      </p:grpSp>
      <p:sp>
        <p:nvSpPr>
          <p:cNvPr id="77" name="Tekstboks 72"/>
          <p:cNvSpPr txBox="1">
            <a:spLocks noChangeArrowheads="1"/>
          </p:cNvSpPr>
          <p:nvPr/>
        </p:nvSpPr>
        <p:spPr bwMode="auto">
          <a:xfrm>
            <a:off x="5516625" y="2209239"/>
            <a:ext cx="54235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مزایا و خدمات پرسنلی و برنامه‌های رفاهی</a:t>
            </a:r>
            <a:endParaRPr lang="da-DK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48" name="Group 93"/>
          <p:cNvGrpSpPr>
            <a:grpSpLocks/>
          </p:cNvGrpSpPr>
          <p:nvPr/>
        </p:nvGrpSpPr>
        <p:grpSpPr bwMode="auto">
          <a:xfrm>
            <a:off x="7195761" y="2708920"/>
            <a:ext cx="4249737" cy="864096"/>
            <a:chOff x="5410200" y="1447800"/>
            <a:chExt cx="3133725" cy="1095375"/>
          </a:xfrm>
        </p:grpSpPr>
        <p:grpSp>
          <p:nvGrpSpPr>
            <p:cNvPr id="55" name="Group 95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25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2" name="Round Same Side Corner Rectangle 81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24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3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2" name="Group 44"/>
          <p:cNvGrpSpPr>
            <a:grpSpLocks/>
          </p:cNvGrpSpPr>
          <p:nvPr/>
        </p:nvGrpSpPr>
        <p:grpSpPr bwMode="auto">
          <a:xfrm>
            <a:off x="10868168" y="3068961"/>
            <a:ext cx="431800" cy="403225"/>
            <a:chOff x="3294062" y="1631156"/>
            <a:chExt cx="460375" cy="460375"/>
          </a:xfrm>
        </p:grpSpPr>
        <p:sp>
          <p:nvSpPr>
            <p:cNvPr id="84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2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3</a:t>
              </a:r>
            </a:p>
          </p:txBody>
        </p:sp>
      </p:grpSp>
      <p:sp>
        <p:nvSpPr>
          <p:cNvPr id="86" name="Tekstboks 72"/>
          <p:cNvSpPr txBox="1">
            <a:spLocks noChangeArrowheads="1"/>
          </p:cNvSpPr>
          <p:nvPr/>
        </p:nvSpPr>
        <p:spPr bwMode="auto">
          <a:xfrm>
            <a:off x="7666180" y="3068960"/>
            <a:ext cx="3201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/>
            <a:r>
              <a:rPr lang="fa-IR" sz="2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انگیزش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و امور رفاهی</a:t>
            </a:r>
            <a:endParaRPr lang="da-DK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168" name="Group 79"/>
          <p:cNvGrpSpPr>
            <a:grpSpLocks/>
          </p:cNvGrpSpPr>
          <p:nvPr/>
        </p:nvGrpSpPr>
        <p:grpSpPr bwMode="auto">
          <a:xfrm>
            <a:off x="7195760" y="3645025"/>
            <a:ext cx="4248150" cy="725249"/>
            <a:chOff x="5410200" y="1447800"/>
            <a:chExt cx="3133725" cy="1095375"/>
          </a:xfrm>
        </p:grpSpPr>
        <p:grpSp>
          <p:nvGrpSpPr>
            <p:cNvPr id="3169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1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1" name="Round Same Side Corner Rectangle 90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18" name="Rektangel 76"/>
            <p:cNvSpPr>
              <a:spLocks noChangeArrowheads="1"/>
            </p:cNvSpPr>
            <p:nvPr/>
          </p:nvSpPr>
          <p:spPr bwMode="auto">
            <a:xfrm>
              <a:off x="5543550" y="1476376"/>
              <a:ext cx="2435225" cy="39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0" name="Group 44"/>
          <p:cNvGrpSpPr>
            <a:grpSpLocks/>
          </p:cNvGrpSpPr>
          <p:nvPr/>
        </p:nvGrpSpPr>
        <p:grpSpPr bwMode="auto">
          <a:xfrm>
            <a:off x="10868168" y="3861049"/>
            <a:ext cx="431800" cy="403225"/>
            <a:chOff x="3294062" y="1631156"/>
            <a:chExt cx="460375" cy="460375"/>
          </a:xfrm>
        </p:grpSpPr>
        <p:sp>
          <p:nvSpPr>
            <p:cNvPr id="93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16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4</a:t>
              </a:r>
            </a:p>
          </p:txBody>
        </p:sp>
      </p:grpSp>
      <p:sp>
        <p:nvSpPr>
          <p:cNvPr id="95" name="Tekstboks 72"/>
          <p:cNvSpPr txBox="1">
            <a:spLocks noChangeArrowheads="1"/>
          </p:cNvSpPr>
          <p:nvPr/>
        </p:nvSpPr>
        <p:spPr bwMode="auto">
          <a:xfrm>
            <a:off x="4029667" y="3933056"/>
            <a:ext cx="69105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قانون خدمات کشوری و شرایط فیزیکی محیط کار</a:t>
            </a:r>
            <a:endParaRPr lang="da-DK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171" name="Group 79"/>
          <p:cNvGrpSpPr>
            <a:grpSpLocks/>
          </p:cNvGrpSpPr>
          <p:nvPr/>
        </p:nvGrpSpPr>
        <p:grpSpPr bwMode="auto">
          <a:xfrm>
            <a:off x="7209207" y="4437113"/>
            <a:ext cx="4248150" cy="807343"/>
            <a:chOff x="5410200" y="1447800"/>
            <a:chExt cx="3133725" cy="1095375"/>
          </a:xfrm>
        </p:grpSpPr>
        <p:grpSp>
          <p:nvGrpSpPr>
            <p:cNvPr id="3172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10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10" name="Round Same Side Corner Rectangle 109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08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59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7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7" grpId="0"/>
      <p:bldP spid="86" grpId="0"/>
      <p:bldP spid="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</a:t>
            </a:r>
            <a:r>
              <a:rPr lang="fa-IR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جزوه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1524000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67439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9840416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6339826" y="1345541"/>
            <a:ext cx="3561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 smtClean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اهمیت و ارزش منابع انسانی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3188372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2315715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3575733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687639" y="1335088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3423119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2187365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2657103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2630184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3031628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33" name="Group 79"/>
          <p:cNvGrpSpPr>
            <a:grpSpLocks/>
          </p:cNvGrpSpPr>
          <p:nvPr/>
        </p:nvGrpSpPr>
        <p:grpSpPr bwMode="auto">
          <a:xfrm>
            <a:off x="6167439" y="1844824"/>
            <a:ext cx="4249737" cy="796464"/>
            <a:chOff x="5410200" y="1447800"/>
            <a:chExt cx="3133725" cy="1095375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31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ound Same Side Corner Rectangle 7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30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9840416" y="2209240"/>
            <a:ext cx="431800" cy="403225"/>
            <a:chOff x="3294062" y="1631156"/>
            <a:chExt cx="460375" cy="460375"/>
          </a:xfrm>
        </p:grpSpPr>
        <p:sp>
          <p:nvSpPr>
            <p:cNvPr id="7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8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2</a:t>
              </a:r>
            </a:p>
          </p:txBody>
        </p:sp>
      </p:grpSp>
      <p:sp>
        <p:nvSpPr>
          <p:cNvPr id="77" name="Tekstboks 72"/>
          <p:cNvSpPr txBox="1">
            <a:spLocks noChangeArrowheads="1"/>
          </p:cNvSpPr>
          <p:nvPr/>
        </p:nvSpPr>
        <p:spPr bwMode="auto">
          <a:xfrm>
            <a:off x="5992721" y="2209239"/>
            <a:ext cx="3930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مزایا و خدمات پرسنلی و برنامه‌های رفاهی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48" name="Group 93"/>
          <p:cNvGrpSpPr>
            <a:grpSpLocks/>
          </p:cNvGrpSpPr>
          <p:nvPr/>
        </p:nvGrpSpPr>
        <p:grpSpPr bwMode="auto">
          <a:xfrm>
            <a:off x="6168009" y="2708920"/>
            <a:ext cx="4249737" cy="864096"/>
            <a:chOff x="5410200" y="1447800"/>
            <a:chExt cx="3133725" cy="1095375"/>
          </a:xfrm>
        </p:grpSpPr>
        <p:grpSp>
          <p:nvGrpSpPr>
            <p:cNvPr id="55" name="Group 95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25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2" name="Round Same Side Corner Rectangle 81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24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3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2" name="Group 44"/>
          <p:cNvGrpSpPr>
            <a:grpSpLocks/>
          </p:cNvGrpSpPr>
          <p:nvPr/>
        </p:nvGrpSpPr>
        <p:grpSpPr bwMode="auto">
          <a:xfrm>
            <a:off x="9840416" y="3068961"/>
            <a:ext cx="431800" cy="403225"/>
            <a:chOff x="3294062" y="1631156"/>
            <a:chExt cx="460375" cy="460375"/>
          </a:xfrm>
        </p:grpSpPr>
        <p:sp>
          <p:nvSpPr>
            <p:cNvPr id="84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2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3</a:t>
              </a:r>
            </a:p>
          </p:txBody>
        </p:sp>
      </p:grpSp>
      <p:sp>
        <p:nvSpPr>
          <p:cNvPr id="86" name="Tekstboks 72"/>
          <p:cNvSpPr txBox="1">
            <a:spLocks noChangeArrowheads="1"/>
          </p:cNvSpPr>
          <p:nvPr/>
        </p:nvSpPr>
        <p:spPr bwMode="auto">
          <a:xfrm>
            <a:off x="6638428" y="3068960"/>
            <a:ext cx="3201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انکیزش و امور رفاهی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168" name="Group 79"/>
          <p:cNvGrpSpPr>
            <a:grpSpLocks/>
          </p:cNvGrpSpPr>
          <p:nvPr/>
        </p:nvGrpSpPr>
        <p:grpSpPr bwMode="auto">
          <a:xfrm>
            <a:off x="6168008" y="3645025"/>
            <a:ext cx="4248150" cy="725249"/>
            <a:chOff x="5410200" y="1447800"/>
            <a:chExt cx="3133725" cy="1095375"/>
          </a:xfrm>
        </p:grpSpPr>
        <p:grpSp>
          <p:nvGrpSpPr>
            <p:cNvPr id="3169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1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1" name="Round Same Side Corner Rectangle 90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18" name="Rektangel 76"/>
            <p:cNvSpPr>
              <a:spLocks noChangeArrowheads="1"/>
            </p:cNvSpPr>
            <p:nvPr/>
          </p:nvSpPr>
          <p:spPr bwMode="auto">
            <a:xfrm>
              <a:off x="5543550" y="1476376"/>
              <a:ext cx="2435225" cy="39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0" name="Group 44"/>
          <p:cNvGrpSpPr>
            <a:grpSpLocks/>
          </p:cNvGrpSpPr>
          <p:nvPr/>
        </p:nvGrpSpPr>
        <p:grpSpPr bwMode="auto">
          <a:xfrm>
            <a:off x="9840416" y="3861049"/>
            <a:ext cx="431800" cy="403225"/>
            <a:chOff x="3294062" y="1631156"/>
            <a:chExt cx="460375" cy="460375"/>
          </a:xfrm>
        </p:grpSpPr>
        <p:sp>
          <p:nvSpPr>
            <p:cNvPr id="93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16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4</a:t>
              </a:r>
            </a:p>
          </p:txBody>
        </p:sp>
      </p:grpSp>
      <p:sp>
        <p:nvSpPr>
          <p:cNvPr id="95" name="Tekstboks 72"/>
          <p:cNvSpPr txBox="1">
            <a:spLocks noChangeArrowheads="1"/>
          </p:cNvSpPr>
          <p:nvPr/>
        </p:nvSpPr>
        <p:spPr bwMode="auto">
          <a:xfrm>
            <a:off x="5850782" y="3933056"/>
            <a:ext cx="40616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قانون خدمات کشوری و شرایط فیزیکی محیط کار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171" name="Group 79"/>
          <p:cNvGrpSpPr>
            <a:grpSpLocks/>
          </p:cNvGrpSpPr>
          <p:nvPr/>
        </p:nvGrpSpPr>
        <p:grpSpPr bwMode="auto">
          <a:xfrm>
            <a:off x="6240340" y="4493866"/>
            <a:ext cx="4248150" cy="807343"/>
            <a:chOff x="5410200" y="1447800"/>
            <a:chExt cx="3133725" cy="1095375"/>
          </a:xfrm>
        </p:grpSpPr>
        <p:grpSp>
          <p:nvGrpSpPr>
            <p:cNvPr id="3172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10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10" name="Round Same Side Corner Rectangle 109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08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3" name="Group 44"/>
          <p:cNvGrpSpPr>
            <a:grpSpLocks/>
          </p:cNvGrpSpPr>
          <p:nvPr/>
        </p:nvGrpSpPr>
        <p:grpSpPr bwMode="auto">
          <a:xfrm>
            <a:off x="9840664" y="4697215"/>
            <a:ext cx="431800" cy="403225"/>
            <a:chOff x="3294062" y="1631156"/>
            <a:chExt cx="460375" cy="460375"/>
          </a:xfrm>
        </p:grpSpPr>
        <p:sp>
          <p:nvSpPr>
            <p:cNvPr id="112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13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5</a:t>
              </a:r>
              <a:endParaRPr lang="da-DK" dirty="0">
                <a:solidFill>
                  <a:srgbClr val="151616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14" name="Tekstboks 72"/>
          <p:cNvSpPr txBox="1">
            <a:spLocks noChangeArrowheads="1"/>
          </p:cNvSpPr>
          <p:nvPr/>
        </p:nvSpPr>
        <p:spPr bwMode="auto">
          <a:xfrm>
            <a:off x="6384032" y="4812407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ایمنی و بهداشت در محیط کار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119" name="Group 4"/>
          <p:cNvGrpSpPr>
            <a:grpSpLocks/>
          </p:cNvGrpSpPr>
          <p:nvPr/>
        </p:nvGrpSpPr>
        <p:grpSpPr bwMode="auto">
          <a:xfrm>
            <a:off x="6238752" y="5301209"/>
            <a:ext cx="4249737" cy="868869"/>
            <a:chOff x="5410200" y="1447800"/>
            <a:chExt cx="3133725" cy="1095375"/>
          </a:xfrm>
        </p:grpSpPr>
        <p:grpSp>
          <p:nvGrpSpPr>
            <p:cNvPr id="120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122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23" name="Round Same Side Corner Rectangle 12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21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24" name="Group 44"/>
          <p:cNvGrpSpPr>
            <a:grpSpLocks/>
          </p:cNvGrpSpPr>
          <p:nvPr/>
        </p:nvGrpSpPr>
        <p:grpSpPr bwMode="auto">
          <a:xfrm>
            <a:off x="9911729" y="5666022"/>
            <a:ext cx="431800" cy="403225"/>
            <a:chOff x="3294062" y="1631156"/>
            <a:chExt cx="460375" cy="460375"/>
          </a:xfrm>
        </p:grpSpPr>
        <p:sp>
          <p:nvSpPr>
            <p:cNvPr id="12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6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19940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fa-IR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6</a:t>
              </a:r>
              <a:endParaRPr lang="da-DK" dirty="0">
                <a:solidFill>
                  <a:srgbClr val="151616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27" name="Tekstboks 72"/>
          <p:cNvSpPr txBox="1">
            <a:spLocks noChangeArrowheads="1"/>
          </p:cNvSpPr>
          <p:nvPr/>
        </p:nvSpPr>
        <p:spPr bwMode="auto">
          <a:xfrm>
            <a:off x="5743339" y="5715005"/>
            <a:ext cx="42038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اصول کلی ایمنی و بهداشت در محل کار 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pic>
        <p:nvPicPr>
          <p:cNvPr id="3136" name="Picture 31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7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7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700"/>
                            </p:stCondLst>
                            <p:childTnLst>
                              <p:par>
                                <p:cTn id="1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7" grpId="0"/>
      <p:bldP spid="86" grpId="0"/>
      <p:bldP spid="95" grpId="0"/>
      <p:bldP spid="114" grpId="0"/>
      <p:bldP spid="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6041" y="476672"/>
            <a:ext cx="3597295" cy="499426"/>
          </a:xfrm>
          <a:prstGeom prst="rect">
            <a:avLst/>
          </a:prstGeom>
        </p:spPr>
        <p:txBody>
          <a:bodyPr lIns="34290" tIns="0" rIns="3429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en-US" sz="2100" dirty="0">
                <a:ln w="12700">
                  <a:noFill/>
                </a:ln>
                <a:solidFill>
                  <a:srgbClr val="006F96"/>
                </a:solidFill>
                <a:latin typeface="Arial Black" pitchFamily="34" charset="0"/>
                <a:cs typeface="Arial" pitchFamily="34" charset="0"/>
              </a:rPr>
              <a:t>The elements of great managing</a:t>
            </a:r>
            <a:endParaRPr lang="en-GB" sz="2100" dirty="0">
              <a:ln w="12700">
                <a:noFill/>
              </a:ln>
              <a:solidFill>
                <a:srgbClr val="006F96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2164" name="Subtitle 2"/>
          <p:cNvSpPr txBox="1">
            <a:spLocks/>
          </p:cNvSpPr>
          <p:nvPr/>
        </p:nvSpPr>
        <p:spPr bwMode="auto">
          <a:xfrm>
            <a:off x="6456041" y="1700809"/>
            <a:ext cx="5529399" cy="154377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04788" indent="-204788" algn="r" rtl="1">
              <a:spcBef>
                <a:spcPts val="450"/>
              </a:spcBef>
              <a:buClr>
                <a:srgbClr val="FF5050"/>
              </a:buClr>
              <a:buSzPct val="90000"/>
              <a:buFont typeface="Wingdings" pitchFamily="2" charset="2"/>
              <a:buChar char="v"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 تحقیق بی نظیر موسسه گالوپ</a:t>
            </a:r>
          </a:p>
          <a:p>
            <a:pPr marL="204788" indent="-204788" algn="r" rtl="1">
              <a:spcBef>
                <a:spcPts val="450"/>
              </a:spcBef>
              <a:buClr>
                <a:srgbClr val="FF5050"/>
              </a:buClr>
              <a:buSzPct val="90000"/>
              <a:buFont typeface="Wingdings" pitchFamily="2" charset="2"/>
              <a:buChar char="v"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 مصاحبه با 10 میلیون کارمند و مدیر</a:t>
            </a:r>
          </a:p>
          <a:p>
            <a:pPr marL="204788" indent="-204788" algn="r" rtl="1">
              <a:spcBef>
                <a:spcPts val="450"/>
              </a:spcBef>
              <a:buClr>
                <a:srgbClr val="FF5050"/>
              </a:buClr>
              <a:buSzPct val="90000"/>
              <a:buFont typeface="Wingdings" pitchFamily="2" charset="2"/>
              <a:buChar char="v"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 41 زبان زنده دنیا در 114کشور</a:t>
            </a:r>
          </a:p>
          <a:p>
            <a:pPr marL="204788" indent="-204788" algn="r" rtl="1">
              <a:spcBef>
                <a:spcPts val="450"/>
              </a:spcBef>
              <a:buClr>
                <a:srgbClr val="FF5050"/>
              </a:buClr>
              <a:buSzPct val="90000"/>
              <a:buFont typeface="Wingdings" pitchFamily="2" charset="2"/>
              <a:buChar char="v"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 کشف 12 عامل موثر بر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employee engagement</a:t>
            </a:r>
            <a:endParaRPr lang="en-GB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4"/>
          <a:stretch/>
        </p:blipFill>
        <p:spPr>
          <a:xfrm>
            <a:off x="1411532" y="0"/>
            <a:ext cx="4821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3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1526520" y="620714"/>
            <a:ext cx="860173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پرسشنامه 12 سوالی گالوپ به شرح زیر است: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a-IR" altLang="en-US" sz="4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 میدانم در محیط کار از من چه انتظاراتی دارند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solidFill>
                  <a:srgbClr val="C0000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همه منابع و امکانات لازم را برای درست انجام دادن در اختیار دارم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اختیار و اجازه لازم را دارم که کارها را آنگونه که بهتر میدانم انجام دهم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4- طی یک هفته گذشته، از کارهای خوب من تقدیر شده است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5- سرپرست یا کس دیگری در محیط کار به شخصیت انسانی من توجه دارد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6- در محیط کار کسی هست که مشوق پیشرفت و پرورش من باشد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7- در محیط کار به دیدگاههای من اهمیت میدهند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8- رسالت و هدف شرکت طوری است که احساس میکنم شغل و نقش مهمی دارم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9- همکارانم متعهد به انجام کار با کیفیت هستند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10- همکارانم از بهترین دوستانم هستند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11- در 6 ماه گذشته، کسی از محیط کار در مورد پیشرفت من با من گفتگو داشته است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12- در سال گذشته فرصتهایی برای یادگیری و رشد در محیط کار برایم فراهم بوده است</a:t>
            </a:r>
          </a:p>
        </p:txBody>
      </p:sp>
    </p:spTree>
    <p:extLst>
      <p:ext uri="{BB962C8B-B14F-4D97-AF65-F5344CB8AC3E}">
        <p14:creationId xmlns:p14="http://schemas.microsoft.com/office/powerpoint/2010/main" val="13775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3"/>
          <p:cNvSpPr txBox="1">
            <a:spLocks noChangeArrowheads="1"/>
          </p:cNvSpPr>
          <p:nvPr/>
        </p:nvSpPr>
        <p:spPr bwMode="auto">
          <a:xfrm>
            <a:off x="2208214" y="620713"/>
            <a:ext cx="792003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مدل موسسه </a:t>
            </a:r>
            <a:r>
              <a:rPr lang="en-US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IES</a:t>
            </a:r>
            <a:endParaRPr lang="fa-IR" alt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a-IR" altLang="en-US" sz="4000" dirty="0">
              <a:latin typeface="Bodoni MT Black" panose="02070A03080606020203" pitchFamily="18" charset="0"/>
              <a:cs typeface="B Jadid" panose="00000700000000000000" pitchFamily="2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</a:t>
            </a:r>
            <a:r>
              <a:rPr lang="en-US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آموزش، فرصت‌های پرورش کارکنان و مسیرهای رشد شغلی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سرپرستان مستقیم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ارزیابی عملکرد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4- ارتباطات و اطلاع رسانی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5- فرصت‌های برابر و رفتارهای منصفانه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6- حقوق و مزایا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7- سلامت و ایمنی کارکنان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8- فضای همکاری مناسب و روابط خوب با همکاران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9- شاد و شاداب بودن محیط کار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10- رضایت از شغل</a:t>
            </a:r>
          </a:p>
        </p:txBody>
      </p:sp>
    </p:spTree>
    <p:extLst>
      <p:ext uri="{BB962C8B-B14F-4D97-AF65-F5344CB8AC3E}">
        <p14:creationId xmlns:p14="http://schemas.microsoft.com/office/powerpoint/2010/main" val="30525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3"/>
          <p:cNvSpPr txBox="1">
            <a:spLocks noChangeArrowheads="1"/>
          </p:cNvSpPr>
          <p:nvPr/>
        </p:nvSpPr>
        <p:spPr bwMode="auto">
          <a:xfrm>
            <a:off x="2208214" y="620713"/>
            <a:ext cx="7920037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مدل شرکت نیسان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شرکت نیسان 5 سیاست اصلی در حوزه مدیریت منابع انسانی دارد که عبارتند از: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a-IR" altLang="en-US" sz="4000" dirty="0">
              <a:latin typeface="Bodoni MT Black" panose="02070A03080606020203" pitchFamily="18" charset="0"/>
              <a:cs typeface="B Jadid" panose="00000700000000000000" pitchFamily="2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1- حقوق، مزایا و شرایط کار رقابتی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2- ارتباط استخدامی بلند مدت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3- ارتباطات و مشارکت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4- رفتارهای منصفانه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5- فراهم آوردن فرصتهای رشد شخصی و شغلی</a:t>
            </a:r>
          </a:p>
        </p:txBody>
      </p:sp>
    </p:spTree>
    <p:extLst>
      <p:ext uri="{BB962C8B-B14F-4D97-AF65-F5344CB8AC3E}">
        <p14:creationId xmlns:p14="http://schemas.microsoft.com/office/powerpoint/2010/main" val="18439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1"/>
          <p:cNvSpPr txBox="1">
            <a:spLocks noChangeArrowheads="1"/>
          </p:cNvSpPr>
          <p:nvPr/>
        </p:nvSpPr>
        <p:spPr bwMode="auto">
          <a:xfrm>
            <a:off x="2208214" y="620713"/>
            <a:ext cx="7920037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مدل</a:t>
            </a:r>
            <a:r>
              <a:rPr lang="fa-IR" altLang="en-US" sz="4000" dirty="0">
                <a:latin typeface="Arial" panose="020B0604020202020204" pitchFamily="34" charset="0"/>
                <a:cs typeface="B Jadid" panose="00000700000000000000" pitchFamily="2" charset="-78"/>
              </a:rPr>
              <a:t> </a:t>
            </a: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شرکت</a:t>
            </a:r>
            <a:r>
              <a:rPr lang="fa-IR" altLang="en-US" sz="4000" dirty="0">
                <a:latin typeface="Arial" panose="020B0604020202020204" pitchFamily="34" charset="0"/>
                <a:cs typeface="B Jadid" panose="00000700000000000000" pitchFamily="2" charset="-78"/>
              </a:rPr>
              <a:t> </a:t>
            </a:r>
            <a:r>
              <a:rPr lang="en-US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HAY</a:t>
            </a:r>
            <a:endParaRPr lang="fa-IR" alt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a-IR" altLang="en-US" sz="4000" dirty="0">
              <a:latin typeface="Bodoni MT Black" panose="02070A03080606020203" pitchFamily="18" charset="0"/>
              <a:cs typeface="B Jadid" panose="00000700000000000000" pitchFamily="2" charset="-7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1- کیفیت کار و ماهیت شغل یا وظایف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توان کار و زندگی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ارزشهای برانگیزاننده و اشتیاق آفرین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4- محیط تواناساز و توسعه دهنده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5- فرصت‌های رشد در آینده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a-IR" altLang="en-US" sz="3600" b="1" dirty="0">
                <a:latin typeface="IRANSans" panose="02040503050201020203" pitchFamily="18" charset="-78"/>
                <a:cs typeface="IRANSans" panose="02040503050201020203" pitchFamily="18" charset="-78"/>
              </a:rPr>
              <a:t>6- پاداشهای شفاف، مشهود و برانگیزاننده </a:t>
            </a:r>
          </a:p>
        </p:txBody>
      </p:sp>
    </p:spTree>
    <p:extLst>
      <p:ext uri="{BB962C8B-B14F-4D97-AF65-F5344CB8AC3E}">
        <p14:creationId xmlns:p14="http://schemas.microsoft.com/office/powerpoint/2010/main" val="15979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9994600"/>
              </p:ext>
            </p:extLst>
          </p:nvPr>
        </p:nvGraphicFramePr>
        <p:xfrm>
          <a:off x="-52899" y="0"/>
          <a:ext cx="122448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8851" name="TextBox 2"/>
          <p:cNvSpPr txBox="1">
            <a:spLocks noChangeArrowheads="1"/>
          </p:cNvSpPr>
          <p:nvPr/>
        </p:nvSpPr>
        <p:spPr bwMode="auto">
          <a:xfrm>
            <a:off x="9987664" y="112637"/>
            <a:ext cx="2088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a-IR" altLang="en-US" dirty="0">
                <a:latin typeface="IRANSans" panose="02040503050201020203" pitchFamily="18" charset="-78"/>
                <a:cs typeface="IRANSans" panose="02040503050201020203" pitchFamily="18" charset="-78"/>
              </a:rPr>
              <a:t>جمع بندی</a:t>
            </a:r>
          </a:p>
        </p:txBody>
      </p:sp>
    </p:spTree>
    <p:extLst>
      <p:ext uri="{BB962C8B-B14F-4D97-AF65-F5344CB8AC3E}">
        <p14:creationId xmlns:p14="http://schemas.microsoft.com/office/powerpoint/2010/main" val="15881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41"/>
          <p:cNvGrpSpPr>
            <a:grpSpLocks/>
          </p:cNvGrpSpPr>
          <p:nvPr/>
        </p:nvGrpSpPr>
        <p:grpSpPr bwMode="auto">
          <a:xfrm>
            <a:off x="1631505" y="44329"/>
            <a:ext cx="8987701" cy="896962"/>
            <a:chOff x="0" y="0"/>
            <a:chExt cx="9144000" cy="881336"/>
          </a:xfrm>
        </p:grpSpPr>
        <p:pic>
          <p:nvPicPr>
            <p:cNvPr id="80916" name="Picture 38" descr="tm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835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0" y="116523"/>
              <a:ext cx="9144000" cy="764813"/>
            </a:xfrm>
            <a:prstGeom prst="rect">
              <a:avLst/>
            </a:prstGeom>
            <a:solidFill>
              <a:srgbClr val="40404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hangingPunct="1">
                <a:defRPr/>
              </a:pPr>
              <a:endParaRPr lang="en-IN" dirty="0"/>
            </a:p>
          </p:txBody>
        </p:sp>
        <p:sp>
          <p:nvSpPr>
            <p:cNvPr id="80918" name="TextBox 40"/>
            <p:cNvSpPr txBox="1">
              <a:spLocks noChangeArrowheads="1"/>
            </p:cNvSpPr>
            <p:nvPr/>
          </p:nvSpPr>
          <p:spPr bwMode="auto">
            <a:xfrm>
              <a:off x="683568" y="233264"/>
              <a:ext cx="7992888" cy="574588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a-IR" altLang="en-US" dirty="0">
                  <a:latin typeface="IRANSans" panose="02040503050201020203" pitchFamily="18" charset="-78"/>
                  <a:cs typeface="IRANSans" panose="02040503050201020203" pitchFamily="18" charset="-78"/>
                </a:rPr>
                <a:t>بنابراین</a:t>
              </a:r>
              <a:endParaRPr lang="en-IN" altLang="en-US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58506" y="1196752"/>
            <a:ext cx="4587043" cy="5083135"/>
            <a:chOff x="323528" y="1196752"/>
            <a:chExt cx="3803394" cy="5161663"/>
          </a:xfrm>
        </p:grpSpPr>
        <p:grpSp>
          <p:nvGrpSpPr>
            <p:cNvPr id="80912" name="Group 6"/>
            <p:cNvGrpSpPr>
              <a:grpSpLocks/>
            </p:cNvGrpSpPr>
            <p:nvPr/>
          </p:nvGrpSpPr>
          <p:grpSpPr bwMode="auto">
            <a:xfrm>
              <a:off x="323528" y="1196752"/>
              <a:ext cx="3803394" cy="5161663"/>
              <a:chOff x="614142" y="1531177"/>
              <a:chExt cx="2434109" cy="3075567"/>
            </a:xfrm>
          </p:grpSpPr>
          <p:sp>
            <p:nvSpPr>
              <p:cNvPr id="9" name="Rectangle 2"/>
              <p:cNvSpPr/>
              <p:nvPr/>
            </p:nvSpPr>
            <p:spPr>
              <a:xfrm rot="360000">
                <a:off x="622269" y="1531177"/>
                <a:ext cx="2425982" cy="3075567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 eaLnBrk="1" hangingPunct="1">
                  <a:defRPr/>
                </a:pP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423035">
                <a:off x="614142" y="4103607"/>
                <a:ext cx="2241764" cy="2572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endParaRPr lang="en-IN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0913" name="Picture 7" descr="11147934_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0741">
              <a:off x="571945" y="1540499"/>
              <a:ext cx="3286764" cy="443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248847" y="1517428"/>
            <a:ext cx="2852738" cy="3871913"/>
            <a:chOff x="5017078" y="1219665"/>
            <a:chExt cx="3803394" cy="5161663"/>
          </a:xfrm>
        </p:grpSpPr>
        <p:grpSp>
          <p:nvGrpSpPr>
            <p:cNvPr id="80908" name="Group 6"/>
            <p:cNvGrpSpPr>
              <a:grpSpLocks/>
            </p:cNvGrpSpPr>
            <p:nvPr/>
          </p:nvGrpSpPr>
          <p:grpSpPr bwMode="auto">
            <a:xfrm>
              <a:off x="5017078" y="1219665"/>
              <a:ext cx="3803394" cy="5161663"/>
              <a:chOff x="614142" y="1531177"/>
              <a:chExt cx="2434109" cy="3075567"/>
            </a:xfrm>
          </p:grpSpPr>
          <p:sp>
            <p:nvSpPr>
              <p:cNvPr id="14" name="Rectangle 2"/>
              <p:cNvSpPr/>
              <p:nvPr/>
            </p:nvSpPr>
            <p:spPr>
              <a:xfrm rot="360000">
                <a:off x="622269" y="1531177"/>
                <a:ext cx="2425982" cy="3075567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 eaLnBrk="1" hangingPunct="1">
                  <a:defRPr/>
                </a:pP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423035">
                <a:off x="614142" y="4051906"/>
                <a:ext cx="2241764" cy="2572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endParaRPr lang="en-IN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0909" name="Picture 12" descr="11315018_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509">
              <a:off x="5340080" y="1559776"/>
              <a:ext cx="3196407" cy="450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239322" y="1517428"/>
            <a:ext cx="2852738" cy="3871913"/>
            <a:chOff x="5017078" y="1219665"/>
            <a:chExt cx="3803394" cy="5161663"/>
          </a:xfrm>
        </p:grpSpPr>
        <p:grpSp>
          <p:nvGrpSpPr>
            <p:cNvPr id="80904" name="Group 6"/>
            <p:cNvGrpSpPr>
              <a:grpSpLocks/>
            </p:cNvGrpSpPr>
            <p:nvPr/>
          </p:nvGrpSpPr>
          <p:grpSpPr bwMode="auto">
            <a:xfrm>
              <a:off x="5017078" y="1219665"/>
              <a:ext cx="3803394" cy="5161663"/>
              <a:chOff x="614142" y="1531177"/>
              <a:chExt cx="2434109" cy="3075567"/>
            </a:xfrm>
          </p:grpSpPr>
          <p:sp>
            <p:nvSpPr>
              <p:cNvPr id="19" name="Rectangle 2"/>
              <p:cNvSpPr/>
              <p:nvPr/>
            </p:nvSpPr>
            <p:spPr>
              <a:xfrm rot="360000">
                <a:off x="622269" y="1531177"/>
                <a:ext cx="2425982" cy="3075567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3409950">
                    <a:moveTo>
                      <a:pt x="95563" y="0"/>
                    </a:moveTo>
                    <a:lnTo>
                      <a:pt x="151631" y="0"/>
                    </a:lnTo>
                    <a:lnTo>
                      <a:pt x="149700" y="9562"/>
                    </a:lnTo>
                    <a:cubicBezTo>
                      <a:pt x="149700" y="56927"/>
                      <a:pt x="188097" y="95324"/>
                      <a:pt x="235463" y="95324"/>
                    </a:cubicBezTo>
                    <a:cubicBezTo>
                      <a:pt x="282829" y="95324"/>
                      <a:pt x="321226" y="56927"/>
                      <a:pt x="321226" y="9562"/>
                    </a:cubicBezTo>
                    <a:cubicBezTo>
                      <a:pt x="321226" y="6276"/>
                      <a:pt x="321041" y="3034"/>
                      <a:pt x="319296" y="0"/>
                    </a:cubicBezTo>
                    <a:lnTo>
                      <a:pt x="387074" y="0"/>
                    </a:lnTo>
                    <a:lnTo>
                      <a:pt x="385143" y="9562"/>
                    </a:lnTo>
                    <a:cubicBezTo>
                      <a:pt x="385143" y="56927"/>
                      <a:pt x="423540" y="95324"/>
                      <a:pt x="470906" y="95324"/>
                    </a:cubicBezTo>
                    <a:cubicBezTo>
                      <a:pt x="518272" y="95324"/>
                      <a:pt x="556669" y="56927"/>
                      <a:pt x="556669" y="9562"/>
                    </a:cubicBezTo>
                    <a:cubicBezTo>
                      <a:pt x="556669" y="6276"/>
                      <a:pt x="556484" y="3034"/>
                      <a:pt x="554739" y="0"/>
                    </a:cubicBezTo>
                    <a:lnTo>
                      <a:pt x="622517" y="0"/>
                    </a:lnTo>
                    <a:lnTo>
                      <a:pt x="620586" y="9562"/>
                    </a:lnTo>
                    <a:cubicBezTo>
                      <a:pt x="620586" y="56927"/>
                      <a:pt x="658983" y="95324"/>
                      <a:pt x="706349" y="95324"/>
                    </a:cubicBezTo>
                    <a:cubicBezTo>
                      <a:pt x="753715" y="95324"/>
                      <a:pt x="792112" y="56927"/>
                      <a:pt x="792112" y="9562"/>
                    </a:cubicBezTo>
                    <a:cubicBezTo>
                      <a:pt x="792112" y="6276"/>
                      <a:pt x="791927" y="3034"/>
                      <a:pt x="790182" y="0"/>
                    </a:cubicBezTo>
                    <a:lnTo>
                      <a:pt x="857960" y="0"/>
                    </a:lnTo>
                    <a:lnTo>
                      <a:pt x="856029" y="9562"/>
                    </a:lnTo>
                    <a:cubicBezTo>
                      <a:pt x="856029" y="56927"/>
                      <a:pt x="894426" y="95324"/>
                      <a:pt x="941792" y="95324"/>
                    </a:cubicBezTo>
                    <a:cubicBezTo>
                      <a:pt x="989158" y="95324"/>
                      <a:pt x="1027555" y="56927"/>
                      <a:pt x="1027555" y="9562"/>
                    </a:cubicBezTo>
                    <a:cubicBezTo>
                      <a:pt x="1027555" y="6276"/>
                      <a:pt x="1027370" y="3034"/>
                      <a:pt x="1025625" y="0"/>
                    </a:cubicBezTo>
                    <a:lnTo>
                      <a:pt x="1093403" y="0"/>
                    </a:lnTo>
                    <a:lnTo>
                      <a:pt x="1091472" y="9562"/>
                    </a:lnTo>
                    <a:cubicBezTo>
                      <a:pt x="1091472" y="56927"/>
                      <a:pt x="1129869" y="95324"/>
                      <a:pt x="1177235" y="95324"/>
                    </a:cubicBezTo>
                    <a:cubicBezTo>
                      <a:pt x="1224601" y="95324"/>
                      <a:pt x="1262998" y="56927"/>
                      <a:pt x="1262998" y="9562"/>
                    </a:cubicBezTo>
                    <a:cubicBezTo>
                      <a:pt x="1262998" y="6276"/>
                      <a:pt x="1262813" y="3034"/>
                      <a:pt x="1261068" y="0"/>
                    </a:cubicBezTo>
                    <a:lnTo>
                      <a:pt x="1328846" y="0"/>
                    </a:lnTo>
                    <a:lnTo>
                      <a:pt x="1326915" y="9562"/>
                    </a:lnTo>
                    <a:cubicBezTo>
                      <a:pt x="1326915" y="56927"/>
                      <a:pt x="1365312" y="95324"/>
                      <a:pt x="1412678" y="95324"/>
                    </a:cubicBezTo>
                    <a:cubicBezTo>
                      <a:pt x="1460044" y="95324"/>
                      <a:pt x="1498441" y="56927"/>
                      <a:pt x="1498441" y="9562"/>
                    </a:cubicBezTo>
                    <a:cubicBezTo>
                      <a:pt x="1498441" y="6276"/>
                      <a:pt x="1498256" y="3034"/>
                      <a:pt x="1496511" y="0"/>
                    </a:cubicBezTo>
                    <a:lnTo>
                      <a:pt x="1564289" y="0"/>
                    </a:lnTo>
                    <a:lnTo>
                      <a:pt x="1562358" y="9562"/>
                    </a:lnTo>
                    <a:cubicBezTo>
                      <a:pt x="1562358" y="56927"/>
                      <a:pt x="1600755" y="95324"/>
                      <a:pt x="1648121" y="95324"/>
                    </a:cubicBezTo>
                    <a:cubicBezTo>
                      <a:pt x="1695487" y="95324"/>
                      <a:pt x="1733884" y="56927"/>
                      <a:pt x="1733884" y="9562"/>
                    </a:cubicBezTo>
                    <a:cubicBezTo>
                      <a:pt x="1733884" y="6276"/>
                      <a:pt x="1733699" y="3034"/>
                      <a:pt x="1731954" y="0"/>
                    </a:cubicBezTo>
                    <a:lnTo>
                      <a:pt x="1799732" y="0"/>
                    </a:lnTo>
                    <a:lnTo>
                      <a:pt x="1797801" y="9562"/>
                    </a:lnTo>
                    <a:cubicBezTo>
                      <a:pt x="1797801" y="56927"/>
                      <a:pt x="1836198" y="95324"/>
                      <a:pt x="1883564" y="95324"/>
                    </a:cubicBezTo>
                    <a:cubicBezTo>
                      <a:pt x="1930930" y="95324"/>
                      <a:pt x="1969327" y="56927"/>
                      <a:pt x="1969327" y="9562"/>
                    </a:cubicBezTo>
                    <a:cubicBezTo>
                      <a:pt x="1969327" y="6276"/>
                      <a:pt x="1969142" y="3034"/>
                      <a:pt x="1967397" y="0"/>
                    </a:cubicBezTo>
                    <a:lnTo>
                      <a:pt x="2035175" y="0"/>
                    </a:lnTo>
                    <a:lnTo>
                      <a:pt x="2033244" y="9562"/>
                    </a:lnTo>
                    <a:cubicBezTo>
                      <a:pt x="2033244" y="56927"/>
                      <a:pt x="2071641" y="95324"/>
                      <a:pt x="2119007" y="95324"/>
                    </a:cubicBezTo>
                    <a:cubicBezTo>
                      <a:pt x="2166373" y="95324"/>
                      <a:pt x="2204770" y="56927"/>
                      <a:pt x="2204770" y="9562"/>
                    </a:cubicBezTo>
                    <a:cubicBezTo>
                      <a:pt x="2204770" y="6276"/>
                      <a:pt x="2204585" y="3034"/>
                      <a:pt x="2202840" y="0"/>
                    </a:cubicBezTo>
                    <a:lnTo>
                      <a:pt x="2270621" y="0"/>
                    </a:lnTo>
                    <a:lnTo>
                      <a:pt x="2268690" y="9562"/>
                    </a:lnTo>
                    <a:cubicBezTo>
                      <a:pt x="2268690" y="56927"/>
                      <a:pt x="2307087" y="95324"/>
                      <a:pt x="2354453" y="95324"/>
                    </a:cubicBezTo>
                    <a:cubicBezTo>
                      <a:pt x="2401819" y="95324"/>
                      <a:pt x="2440216" y="56927"/>
                      <a:pt x="2440216" y="9562"/>
                    </a:cubicBezTo>
                    <a:cubicBezTo>
                      <a:pt x="2440216" y="6276"/>
                      <a:pt x="2440031" y="3034"/>
                      <a:pt x="2438286" y="0"/>
                    </a:cubicBezTo>
                    <a:lnTo>
                      <a:pt x="2522208" y="0"/>
                    </a:lnTo>
                    <a:lnTo>
                      <a:pt x="2520277" y="9562"/>
                    </a:lnTo>
                    <a:cubicBezTo>
                      <a:pt x="2520277" y="56927"/>
                      <a:pt x="2558674" y="95324"/>
                      <a:pt x="2606040" y="95324"/>
                    </a:cubicBezTo>
                    <a:lnTo>
                      <a:pt x="2606040" y="166273"/>
                    </a:lnTo>
                    <a:cubicBezTo>
                      <a:pt x="2558674" y="166273"/>
                      <a:pt x="2520277" y="204670"/>
                      <a:pt x="2520277" y="252035"/>
                    </a:cubicBezTo>
                    <a:cubicBezTo>
                      <a:pt x="2520277" y="299400"/>
                      <a:pt x="2558674" y="337797"/>
                      <a:pt x="2606040" y="337797"/>
                    </a:cubicBezTo>
                    <a:lnTo>
                      <a:pt x="2606040" y="408747"/>
                    </a:lnTo>
                    <a:cubicBezTo>
                      <a:pt x="2558674" y="408747"/>
                      <a:pt x="2520277" y="447144"/>
                      <a:pt x="2520277" y="494509"/>
                    </a:cubicBezTo>
                    <a:cubicBezTo>
                      <a:pt x="2520277" y="541874"/>
                      <a:pt x="2558674" y="580271"/>
                      <a:pt x="2606040" y="580271"/>
                    </a:cubicBezTo>
                    <a:lnTo>
                      <a:pt x="2606040" y="651221"/>
                    </a:lnTo>
                    <a:cubicBezTo>
                      <a:pt x="2558674" y="651221"/>
                      <a:pt x="2520277" y="689618"/>
                      <a:pt x="2520277" y="736983"/>
                    </a:cubicBezTo>
                    <a:cubicBezTo>
                      <a:pt x="2520277" y="784348"/>
                      <a:pt x="2558674" y="822745"/>
                      <a:pt x="2606040" y="822745"/>
                    </a:cubicBezTo>
                    <a:lnTo>
                      <a:pt x="2606040" y="893694"/>
                    </a:lnTo>
                    <a:cubicBezTo>
                      <a:pt x="2558674" y="893694"/>
                      <a:pt x="2520277" y="932091"/>
                      <a:pt x="2520277" y="979456"/>
                    </a:cubicBezTo>
                    <a:cubicBezTo>
                      <a:pt x="2520277" y="1026821"/>
                      <a:pt x="2558674" y="1065218"/>
                      <a:pt x="2606040" y="1065218"/>
                    </a:cubicBezTo>
                    <a:lnTo>
                      <a:pt x="2606040" y="1136168"/>
                    </a:lnTo>
                    <a:cubicBezTo>
                      <a:pt x="2558674" y="1136168"/>
                      <a:pt x="2520277" y="1174565"/>
                      <a:pt x="2520277" y="1221930"/>
                    </a:cubicBezTo>
                    <a:cubicBezTo>
                      <a:pt x="2520277" y="1269295"/>
                      <a:pt x="2558674" y="1307692"/>
                      <a:pt x="2606040" y="1307692"/>
                    </a:cubicBezTo>
                    <a:lnTo>
                      <a:pt x="2606040" y="1378642"/>
                    </a:lnTo>
                    <a:cubicBezTo>
                      <a:pt x="2558674" y="1378642"/>
                      <a:pt x="2520277" y="1417039"/>
                      <a:pt x="2520277" y="1464404"/>
                    </a:cubicBezTo>
                    <a:cubicBezTo>
                      <a:pt x="2520277" y="1511769"/>
                      <a:pt x="2558674" y="1550166"/>
                      <a:pt x="2606040" y="1550166"/>
                    </a:cubicBezTo>
                    <a:lnTo>
                      <a:pt x="2606040" y="1621115"/>
                    </a:lnTo>
                    <a:cubicBezTo>
                      <a:pt x="2558674" y="1621115"/>
                      <a:pt x="2520277" y="1659512"/>
                      <a:pt x="2520277" y="1706877"/>
                    </a:cubicBezTo>
                    <a:cubicBezTo>
                      <a:pt x="2520277" y="1754242"/>
                      <a:pt x="2558674" y="1792639"/>
                      <a:pt x="2606040" y="1792639"/>
                    </a:cubicBezTo>
                    <a:lnTo>
                      <a:pt x="2606040" y="1863589"/>
                    </a:lnTo>
                    <a:cubicBezTo>
                      <a:pt x="2558674" y="1863589"/>
                      <a:pt x="2520277" y="1901986"/>
                      <a:pt x="2520277" y="1949351"/>
                    </a:cubicBezTo>
                    <a:cubicBezTo>
                      <a:pt x="2520277" y="1996716"/>
                      <a:pt x="2558674" y="2035113"/>
                      <a:pt x="2606040" y="2035113"/>
                    </a:cubicBezTo>
                    <a:lnTo>
                      <a:pt x="2606040" y="2106063"/>
                    </a:lnTo>
                    <a:cubicBezTo>
                      <a:pt x="2558674" y="2106063"/>
                      <a:pt x="2520277" y="2144460"/>
                      <a:pt x="2520277" y="2191825"/>
                    </a:cubicBezTo>
                    <a:cubicBezTo>
                      <a:pt x="2520277" y="2239190"/>
                      <a:pt x="2558674" y="2277587"/>
                      <a:pt x="2606040" y="2277587"/>
                    </a:cubicBezTo>
                    <a:lnTo>
                      <a:pt x="2606040" y="2348536"/>
                    </a:lnTo>
                    <a:cubicBezTo>
                      <a:pt x="2558674" y="2348536"/>
                      <a:pt x="2520277" y="2386933"/>
                      <a:pt x="2520277" y="2434298"/>
                    </a:cubicBezTo>
                    <a:cubicBezTo>
                      <a:pt x="2520277" y="2481663"/>
                      <a:pt x="2558674" y="2520060"/>
                      <a:pt x="2606040" y="2520060"/>
                    </a:cubicBezTo>
                    <a:lnTo>
                      <a:pt x="2606040" y="2591010"/>
                    </a:lnTo>
                    <a:cubicBezTo>
                      <a:pt x="2558674" y="2591010"/>
                      <a:pt x="2520277" y="2629407"/>
                      <a:pt x="2520277" y="2676772"/>
                    </a:cubicBezTo>
                    <a:cubicBezTo>
                      <a:pt x="2520277" y="2724137"/>
                      <a:pt x="2558674" y="2762534"/>
                      <a:pt x="2606040" y="2762534"/>
                    </a:cubicBezTo>
                    <a:lnTo>
                      <a:pt x="2606040" y="2833484"/>
                    </a:lnTo>
                    <a:cubicBezTo>
                      <a:pt x="2558674" y="2833484"/>
                      <a:pt x="2520277" y="2871881"/>
                      <a:pt x="2520277" y="2919246"/>
                    </a:cubicBezTo>
                    <a:cubicBezTo>
                      <a:pt x="2520277" y="2966611"/>
                      <a:pt x="2558674" y="3005008"/>
                      <a:pt x="2606040" y="3005008"/>
                    </a:cubicBezTo>
                    <a:lnTo>
                      <a:pt x="2606040" y="3075957"/>
                    </a:lnTo>
                    <a:cubicBezTo>
                      <a:pt x="2558674" y="3075957"/>
                      <a:pt x="2520277" y="3114354"/>
                      <a:pt x="2520277" y="3161719"/>
                    </a:cubicBezTo>
                    <a:cubicBezTo>
                      <a:pt x="2520277" y="3209084"/>
                      <a:pt x="2558674" y="3247481"/>
                      <a:pt x="2606040" y="3247481"/>
                    </a:cubicBezTo>
                    <a:lnTo>
                      <a:pt x="2606040" y="3318436"/>
                    </a:lnTo>
                    <a:cubicBezTo>
                      <a:pt x="2558674" y="3318436"/>
                      <a:pt x="2520277" y="3356833"/>
                      <a:pt x="2520277" y="3404198"/>
                    </a:cubicBezTo>
                    <a:cubicBezTo>
                      <a:pt x="2520277" y="3406153"/>
                      <a:pt x="2520343" y="3408093"/>
                      <a:pt x="2521438" y="3409950"/>
                    </a:cubicBezTo>
                    <a:lnTo>
                      <a:pt x="2439055" y="3409950"/>
                    </a:lnTo>
                    <a:lnTo>
                      <a:pt x="2440216" y="3404198"/>
                    </a:lnTo>
                    <a:cubicBezTo>
                      <a:pt x="2440216" y="3356833"/>
                      <a:pt x="2401819" y="3318436"/>
                      <a:pt x="2354453" y="3318436"/>
                    </a:cubicBezTo>
                    <a:cubicBezTo>
                      <a:pt x="2307087" y="3318436"/>
                      <a:pt x="2268690" y="3356833"/>
                      <a:pt x="2268690" y="3404198"/>
                    </a:cubicBezTo>
                    <a:cubicBezTo>
                      <a:pt x="2268690" y="3406153"/>
                      <a:pt x="2268756" y="3408093"/>
                      <a:pt x="2269851" y="3409950"/>
                    </a:cubicBezTo>
                    <a:lnTo>
                      <a:pt x="2203609" y="3409950"/>
                    </a:lnTo>
                    <a:lnTo>
                      <a:pt x="2204770" y="3404198"/>
                    </a:lnTo>
                    <a:cubicBezTo>
                      <a:pt x="2204770" y="3356833"/>
                      <a:pt x="2166373" y="3318436"/>
                      <a:pt x="2119007" y="3318436"/>
                    </a:cubicBezTo>
                    <a:cubicBezTo>
                      <a:pt x="2071641" y="3318436"/>
                      <a:pt x="2033244" y="3356833"/>
                      <a:pt x="2033244" y="3404198"/>
                    </a:cubicBezTo>
                    <a:cubicBezTo>
                      <a:pt x="2033244" y="3406153"/>
                      <a:pt x="2033310" y="3408093"/>
                      <a:pt x="2034405" y="3409950"/>
                    </a:cubicBezTo>
                    <a:lnTo>
                      <a:pt x="1968166" y="3409950"/>
                    </a:lnTo>
                    <a:lnTo>
                      <a:pt x="1969327" y="3404198"/>
                    </a:lnTo>
                    <a:cubicBezTo>
                      <a:pt x="1969327" y="3356833"/>
                      <a:pt x="1930930" y="3318436"/>
                      <a:pt x="1883564" y="3318436"/>
                    </a:cubicBezTo>
                    <a:cubicBezTo>
                      <a:pt x="1836198" y="3318436"/>
                      <a:pt x="1797801" y="3356833"/>
                      <a:pt x="1797801" y="3404198"/>
                    </a:cubicBezTo>
                    <a:cubicBezTo>
                      <a:pt x="1797801" y="3406153"/>
                      <a:pt x="1797867" y="3408093"/>
                      <a:pt x="1798962" y="3409950"/>
                    </a:cubicBezTo>
                    <a:lnTo>
                      <a:pt x="1732723" y="3409950"/>
                    </a:lnTo>
                    <a:lnTo>
                      <a:pt x="1733884" y="3404198"/>
                    </a:lnTo>
                    <a:cubicBezTo>
                      <a:pt x="1733884" y="3356833"/>
                      <a:pt x="1695487" y="3318436"/>
                      <a:pt x="1648121" y="3318436"/>
                    </a:cubicBezTo>
                    <a:cubicBezTo>
                      <a:pt x="1600755" y="3318436"/>
                      <a:pt x="1562358" y="3356833"/>
                      <a:pt x="1562358" y="3404198"/>
                    </a:cubicBezTo>
                    <a:cubicBezTo>
                      <a:pt x="1562358" y="3406153"/>
                      <a:pt x="1562424" y="3408093"/>
                      <a:pt x="1563519" y="3409950"/>
                    </a:cubicBezTo>
                    <a:lnTo>
                      <a:pt x="1497280" y="3409950"/>
                    </a:lnTo>
                    <a:lnTo>
                      <a:pt x="1498441" y="3404198"/>
                    </a:lnTo>
                    <a:cubicBezTo>
                      <a:pt x="1498441" y="3356833"/>
                      <a:pt x="1460044" y="3318436"/>
                      <a:pt x="1412678" y="3318436"/>
                    </a:cubicBezTo>
                    <a:cubicBezTo>
                      <a:pt x="1365312" y="3318436"/>
                      <a:pt x="1326915" y="3356833"/>
                      <a:pt x="1326915" y="3404198"/>
                    </a:cubicBezTo>
                    <a:cubicBezTo>
                      <a:pt x="1326915" y="3406153"/>
                      <a:pt x="1326981" y="3408093"/>
                      <a:pt x="1328076" y="3409950"/>
                    </a:cubicBezTo>
                    <a:lnTo>
                      <a:pt x="1261837" y="3409950"/>
                    </a:lnTo>
                    <a:lnTo>
                      <a:pt x="1262998" y="3404198"/>
                    </a:lnTo>
                    <a:cubicBezTo>
                      <a:pt x="1262998" y="3356833"/>
                      <a:pt x="1224601" y="3318436"/>
                      <a:pt x="1177235" y="3318436"/>
                    </a:cubicBezTo>
                    <a:cubicBezTo>
                      <a:pt x="1129869" y="3318436"/>
                      <a:pt x="1091472" y="3356833"/>
                      <a:pt x="1091472" y="3404198"/>
                    </a:cubicBezTo>
                    <a:cubicBezTo>
                      <a:pt x="1091472" y="3406153"/>
                      <a:pt x="1091538" y="3408093"/>
                      <a:pt x="1092633" y="3409950"/>
                    </a:cubicBezTo>
                    <a:lnTo>
                      <a:pt x="1026394" y="3409950"/>
                    </a:lnTo>
                    <a:lnTo>
                      <a:pt x="1027555" y="3404198"/>
                    </a:lnTo>
                    <a:cubicBezTo>
                      <a:pt x="1027555" y="3356833"/>
                      <a:pt x="989158" y="3318436"/>
                      <a:pt x="941792" y="3318436"/>
                    </a:cubicBezTo>
                    <a:cubicBezTo>
                      <a:pt x="894426" y="3318436"/>
                      <a:pt x="856029" y="3356833"/>
                      <a:pt x="856029" y="3404198"/>
                    </a:cubicBezTo>
                    <a:cubicBezTo>
                      <a:pt x="856029" y="3406153"/>
                      <a:pt x="856095" y="3408093"/>
                      <a:pt x="857190" y="3409950"/>
                    </a:cubicBezTo>
                    <a:lnTo>
                      <a:pt x="790951" y="3409950"/>
                    </a:lnTo>
                    <a:lnTo>
                      <a:pt x="792112" y="3404198"/>
                    </a:lnTo>
                    <a:cubicBezTo>
                      <a:pt x="792112" y="3356833"/>
                      <a:pt x="753715" y="3318436"/>
                      <a:pt x="706349" y="3318436"/>
                    </a:cubicBezTo>
                    <a:cubicBezTo>
                      <a:pt x="658983" y="3318436"/>
                      <a:pt x="620586" y="3356833"/>
                      <a:pt x="620586" y="3404198"/>
                    </a:cubicBezTo>
                    <a:cubicBezTo>
                      <a:pt x="620586" y="3406153"/>
                      <a:pt x="620652" y="3408093"/>
                      <a:pt x="621747" y="3409950"/>
                    </a:cubicBezTo>
                    <a:lnTo>
                      <a:pt x="555508" y="3409950"/>
                    </a:lnTo>
                    <a:lnTo>
                      <a:pt x="556669" y="3404198"/>
                    </a:lnTo>
                    <a:cubicBezTo>
                      <a:pt x="556669" y="3356833"/>
                      <a:pt x="518272" y="3318436"/>
                      <a:pt x="470906" y="3318436"/>
                    </a:cubicBezTo>
                    <a:cubicBezTo>
                      <a:pt x="423540" y="3318436"/>
                      <a:pt x="385143" y="3356833"/>
                      <a:pt x="385143" y="3404198"/>
                    </a:cubicBezTo>
                    <a:cubicBezTo>
                      <a:pt x="385143" y="3406153"/>
                      <a:pt x="385208" y="3408093"/>
                      <a:pt x="386304" y="3409950"/>
                    </a:cubicBezTo>
                    <a:lnTo>
                      <a:pt x="320065" y="3409950"/>
                    </a:lnTo>
                    <a:lnTo>
                      <a:pt x="321226" y="3404198"/>
                    </a:lnTo>
                    <a:cubicBezTo>
                      <a:pt x="321226" y="3356833"/>
                      <a:pt x="282829" y="3318436"/>
                      <a:pt x="235463" y="3318436"/>
                    </a:cubicBezTo>
                    <a:cubicBezTo>
                      <a:pt x="188097" y="3318436"/>
                      <a:pt x="149700" y="3356833"/>
                      <a:pt x="149700" y="3404198"/>
                    </a:cubicBezTo>
                    <a:cubicBezTo>
                      <a:pt x="149700" y="3406153"/>
                      <a:pt x="149765" y="3408093"/>
                      <a:pt x="150861" y="3409950"/>
                    </a:cubicBezTo>
                    <a:lnTo>
                      <a:pt x="96332" y="3409950"/>
                    </a:lnTo>
                    <a:lnTo>
                      <a:pt x="97493" y="3404198"/>
                    </a:lnTo>
                    <a:cubicBezTo>
                      <a:pt x="97493" y="3356833"/>
                      <a:pt x="59096" y="3318436"/>
                      <a:pt x="11730" y="3318436"/>
                    </a:cubicBezTo>
                    <a:lnTo>
                      <a:pt x="0" y="3320804"/>
                    </a:lnTo>
                    <a:lnTo>
                      <a:pt x="0" y="3245113"/>
                    </a:lnTo>
                    <a:lnTo>
                      <a:pt x="11730" y="3247481"/>
                    </a:lnTo>
                    <a:cubicBezTo>
                      <a:pt x="59096" y="3247481"/>
                      <a:pt x="97493" y="3209084"/>
                      <a:pt x="97493" y="3161719"/>
                    </a:cubicBezTo>
                    <a:cubicBezTo>
                      <a:pt x="97493" y="3114354"/>
                      <a:pt x="59096" y="3075957"/>
                      <a:pt x="11730" y="3075957"/>
                    </a:cubicBezTo>
                    <a:lnTo>
                      <a:pt x="0" y="3078325"/>
                    </a:lnTo>
                    <a:lnTo>
                      <a:pt x="0" y="3002640"/>
                    </a:lnTo>
                    <a:lnTo>
                      <a:pt x="11730" y="3005008"/>
                    </a:lnTo>
                    <a:cubicBezTo>
                      <a:pt x="59096" y="3005008"/>
                      <a:pt x="97493" y="2966611"/>
                      <a:pt x="97493" y="2919246"/>
                    </a:cubicBezTo>
                    <a:cubicBezTo>
                      <a:pt x="97493" y="2871881"/>
                      <a:pt x="59096" y="2833484"/>
                      <a:pt x="11730" y="2833484"/>
                    </a:cubicBezTo>
                    <a:lnTo>
                      <a:pt x="0" y="2835852"/>
                    </a:lnTo>
                    <a:lnTo>
                      <a:pt x="0" y="2760166"/>
                    </a:lnTo>
                    <a:lnTo>
                      <a:pt x="11730" y="2762534"/>
                    </a:lnTo>
                    <a:cubicBezTo>
                      <a:pt x="59096" y="2762534"/>
                      <a:pt x="97493" y="2724137"/>
                      <a:pt x="97493" y="2676772"/>
                    </a:cubicBezTo>
                    <a:cubicBezTo>
                      <a:pt x="97493" y="2629407"/>
                      <a:pt x="59096" y="2591010"/>
                      <a:pt x="11730" y="2591010"/>
                    </a:cubicBezTo>
                    <a:lnTo>
                      <a:pt x="0" y="2593378"/>
                    </a:lnTo>
                    <a:lnTo>
                      <a:pt x="0" y="2517692"/>
                    </a:lnTo>
                    <a:lnTo>
                      <a:pt x="11730" y="2520060"/>
                    </a:lnTo>
                    <a:cubicBezTo>
                      <a:pt x="59096" y="2520060"/>
                      <a:pt x="97493" y="2481663"/>
                      <a:pt x="97493" y="2434298"/>
                    </a:cubicBezTo>
                    <a:cubicBezTo>
                      <a:pt x="97493" y="2386933"/>
                      <a:pt x="59096" y="2348536"/>
                      <a:pt x="11730" y="2348536"/>
                    </a:cubicBezTo>
                    <a:lnTo>
                      <a:pt x="0" y="2350904"/>
                    </a:lnTo>
                    <a:lnTo>
                      <a:pt x="0" y="2275219"/>
                    </a:lnTo>
                    <a:lnTo>
                      <a:pt x="11730" y="2277587"/>
                    </a:lnTo>
                    <a:cubicBezTo>
                      <a:pt x="59096" y="2277587"/>
                      <a:pt x="97493" y="2239190"/>
                      <a:pt x="97493" y="2191825"/>
                    </a:cubicBezTo>
                    <a:cubicBezTo>
                      <a:pt x="97493" y="2144460"/>
                      <a:pt x="59096" y="2106063"/>
                      <a:pt x="11730" y="2106063"/>
                    </a:cubicBezTo>
                    <a:lnTo>
                      <a:pt x="0" y="2108431"/>
                    </a:lnTo>
                    <a:lnTo>
                      <a:pt x="0" y="2032745"/>
                    </a:lnTo>
                    <a:lnTo>
                      <a:pt x="11730" y="2035113"/>
                    </a:lnTo>
                    <a:cubicBezTo>
                      <a:pt x="59096" y="2035113"/>
                      <a:pt x="97493" y="1996716"/>
                      <a:pt x="97493" y="1949351"/>
                    </a:cubicBezTo>
                    <a:cubicBezTo>
                      <a:pt x="97493" y="1901986"/>
                      <a:pt x="59096" y="1863589"/>
                      <a:pt x="11730" y="1863589"/>
                    </a:cubicBezTo>
                    <a:lnTo>
                      <a:pt x="0" y="1865957"/>
                    </a:lnTo>
                    <a:lnTo>
                      <a:pt x="0" y="1790271"/>
                    </a:lnTo>
                    <a:lnTo>
                      <a:pt x="11730" y="1792639"/>
                    </a:lnTo>
                    <a:cubicBezTo>
                      <a:pt x="59096" y="1792639"/>
                      <a:pt x="97493" y="1754242"/>
                      <a:pt x="97493" y="1706877"/>
                    </a:cubicBezTo>
                    <a:cubicBezTo>
                      <a:pt x="97493" y="1659512"/>
                      <a:pt x="59096" y="1621115"/>
                      <a:pt x="11730" y="1621115"/>
                    </a:cubicBezTo>
                    <a:lnTo>
                      <a:pt x="0" y="1623483"/>
                    </a:lnTo>
                    <a:lnTo>
                      <a:pt x="0" y="1547798"/>
                    </a:lnTo>
                    <a:lnTo>
                      <a:pt x="11730" y="1550166"/>
                    </a:lnTo>
                    <a:cubicBezTo>
                      <a:pt x="59096" y="1550166"/>
                      <a:pt x="97493" y="1511769"/>
                      <a:pt x="97493" y="1464404"/>
                    </a:cubicBezTo>
                    <a:cubicBezTo>
                      <a:pt x="97493" y="1417039"/>
                      <a:pt x="59096" y="1378642"/>
                      <a:pt x="11730" y="1378642"/>
                    </a:cubicBezTo>
                    <a:lnTo>
                      <a:pt x="0" y="1381010"/>
                    </a:lnTo>
                    <a:lnTo>
                      <a:pt x="0" y="1305324"/>
                    </a:lnTo>
                    <a:lnTo>
                      <a:pt x="11730" y="1307692"/>
                    </a:lnTo>
                    <a:cubicBezTo>
                      <a:pt x="59096" y="1307692"/>
                      <a:pt x="97493" y="1269295"/>
                      <a:pt x="97493" y="1221930"/>
                    </a:cubicBezTo>
                    <a:cubicBezTo>
                      <a:pt x="97493" y="1174565"/>
                      <a:pt x="59096" y="1136168"/>
                      <a:pt x="11730" y="1136168"/>
                    </a:cubicBezTo>
                    <a:lnTo>
                      <a:pt x="0" y="1138536"/>
                    </a:lnTo>
                    <a:lnTo>
                      <a:pt x="0" y="1062850"/>
                    </a:lnTo>
                    <a:lnTo>
                      <a:pt x="11730" y="1065218"/>
                    </a:lnTo>
                    <a:cubicBezTo>
                      <a:pt x="59096" y="1065218"/>
                      <a:pt x="97493" y="1026821"/>
                      <a:pt x="97493" y="979456"/>
                    </a:cubicBezTo>
                    <a:cubicBezTo>
                      <a:pt x="97493" y="932091"/>
                      <a:pt x="59096" y="893694"/>
                      <a:pt x="11730" y="893694"/>
                    </a:cubicBezTo>
                    <a:lnTo>
                      <a:pt x="0" y="896062"/>
                    </a:lnTo>
                    <a:lnTo>
                      <a:pt x="0" y="820377"/>
                    </a:lnTo>
                    <a:lnTo>
                      <a:pt x="11730" y="822745"/>
                    </a:lnTo>
                    <a:cubicBezTo>
                      <a:pt x="59096" y="822745"/>
                      <a:pt x="97493" y="784348"/>
                      <a:pt x="97493" y="736983"/>
                    </a:cubicBezTo>
                    <a:cubicBezTo>
                      <a:pt x="97493" y="689618"/>
                      <a:pt x="59096" y="651221"/>
                      <a:pt x="11730" y="651221"/>
                    </a:cubicBezTo>
                    <a:lnTo>
                      <a:pt x="0" y="653589"/>
                    </a:lnTo>
                    <a:lnTo>
                      <a:pt x="0" y="577903"/>
                    </a:lnTo>
                    <a:lnTo>
                      <a:pt x="11730" y="580271"/>
                    </a:lnTo>
                    <a:cubicBezTo>
                      <a:pt x="59096" y="580271"/>
                      <a:pt x="97493" y="541874"/>
                      <a:pt x="97493" y="494509"/>
                    </a:cubicBezTo>
                    <a:cubicBezTo>
                      <a:pt x="97493" y="447144"/>
                      <a:pt x="59096" y="408747"/>
                      <a:pt x="11730" y="408747"/>
                    </a:cubicBezTo>
                    <a:lnTo>
                      <a:pt x="0" y="411115"/>
                    </a:lnTo>
                    <a:lnTo>
                      <a:pt x="0" y="335429"/>
                    </a:lnTo>
                    <a:lnTo>
                      <a:pt x="11730" y="337797"/>
                    </a:lnTo>
                    <a:cubicBezTo>
                      <a:pt x="59096" y="337797"/>
                      <a:pt x="97493" y="299400"/>
                      <a:pt x="97493" y="252035"/>
                    </a:cubicBezTo>
                    <a:cubicBezTo>
                      <a:pt x="97493" y="204670"/>
                      <a:pt x="59096" y="166273"/>
                      <a:pt x="11730" y="166273"/>
                    </a:cubicBezTo>
                    <a:lnTo>
                      <a:pt x="0" y="168641"/>
                    </a:lnTo>
                    <a:lnTo>
                      <a:pt x="0" y="92956"/>
                    </a:lnTo>
                    <a:lnTo>
                      <a:pt x="11730" y="95324"/>
                    </a:lnTo>
                    <a:cubicBezTo>
                      <a:pt x="59096" y="95324"/>
                      <a:pt x="97493" y="56927"/>
                      <a:pt x="97493" y="9562"/>
                    </a:cubicBezTo>
                    <a:cubicBezTo>
                      <a:pt x="97493" y="6276"/>
                      <a:pt x="97308" y="3034"/>
                      <a:pt x="95563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 eaLnBrk="1" hangingPunct="1">
                  <a:defRPr/>
                </a:pP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423035">
                <a:off x="614142" y="4051906"/>
                <a:ext cx="2241764" cy="2572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rtl="1" eaLnBrk="1" hangingPunct="1">
                  <a:defRPr/>
                </a:pPr>
                <a:endParaRPr lang="en-IN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0905" name="Picture 17" descr="11315018_l.jpg"/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509">
              <a:off x="5340080" y="1559776"/>
              <a:ext cx="3196407" cy="4506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6491484" y="1196753"/>
            <a:ext cx="4821382" cy="5661247"/>
          </a:xfrm>
          <a:prstGeom prst="rect">
            <a:avLst/>
          </a:prstGeom>
          <a:gradFill flip="none" rotWithShape="1">
            <a:gsLst>
              <a:gs pos="43000">
                <a:sysClr val="windowText" lastClr="000000">
                  <a:lumMod val="95000"/>
                  <a:lumOff val="5000"/>
                </a:sysClr>
              </a:gs>
              <a:gs pos="90000">
                <a:schemeClr val="tx1">
                  <a:lumMod val="75000"/>
                  <a:lumOff val="25000"/>
                </a:schemeClr>
              </a:gs>
            </a:gsLst>
            <a:lin ang="174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rtl="1" eaLnBrk="1" hangingPunct="1">
              <a:lnSpc>
                <a:spcPct val="150000"/>
              </a:lnSpc>
              <a:buClr>
                <a:schemeClr val="accent2">
                  <a:lumMod val="50000"/>
                </a:schemeClr>
              </a:buClr>
              <a:defRPr/>
            </a:pPr>
            <a:r>
              <a:rPr lang="fa-IR" sz="28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مدیران باید مهارتهای ارتباط انسانی خودرا بالاببرند، مدیران خوب دیگر امروز از آب «دل آلود» ماهی می توانند بگیرند نه از آب «گل آلود».</a:t>
            </a:r>
            <a:endParaRPr lang="en-US" sz="2800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80903" name="Picture 2" descr="http://t1.gstatic.com/images?q=tbn:ANd9GcRX3VhDQTKJ1BuRu0xlyM43ZtFGs2GZO_SYHcBUeRZwzjjDYQk3t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59" y="362214"/>
            <a:ext cx="7905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51312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2" descr="D:\sirvan\photo\work\employee-reten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350" y="0"/>
            <a:ext cx="7466492" cy="687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74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://www.therainmakergroupinc.com/Portals/115950/images/Employee-Empower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97" y="33195"/>
            <a:ext cx="10151603" cy="67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17650" y="1412777"/>
            <a:ext cx="4788024" cy="2130425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2000" anchor="ctr"/>
          <a:lstStyle/>
          <a:p>
            <a:pPr algn="ctr" rtl="1">
              <a:defRPr/>
            </a:pPr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من رو دلبسته کنید تا من هم مشتری رو وفادار کنم.</a:t>
            </a:r>
            <a:endParaRPr lang="sr-Latn-R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815975"/>
          </a:xfrm>
        </p:spPr>
        <p:txBody>
          <a:bodyPr rtlCol="0"/>
          <a:lstStyle/>
          <a:p>
            <a:pPr>
              <a:defRPr/>
            </a:pPr>
            <a:r>
              <a:rPr lang="sr-Latn-RS" dirty="0" smtClean="0"/>
              <a:t>More Engaged 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815974"/>
            <a:ext cx="12192000" cy="463383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سخن آخر....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5224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دوره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1524000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67439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9840416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6339826" y="1345541"/>
            <a:ext cx="3561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اهمیت و ارزش منابع انسانی</a:t>
            </a:r>
            <a:endParaRPr lang="da-DK" sz="2400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3188372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2315715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3575733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687639" y="1335088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3423119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2187365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2657103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2630184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3031628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33" name="Group 79"/>
          <p:cNvGrpSpPr>
            <a:grpSpLocks/>
          </p:cNvGrpSpPr>
          <p:nvPr/>
        </p:nvGrpSpPr>
        <p:grpSpPr bwMode="auto">
          <a:xfrm>
            <a:off x="6167439" y="1844824"/>
            <a:ext cx="4249737" cy="796464"/>
            <a:chOff x="5410200" y="1447800"/>
            <a:chExt cx="3133725" cy="1095375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31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ound Same Side Corner Rectangle 7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30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9840416" y="2209240"/>
            <a:ext cx="431800" cy="403225"/>
            <a:chOff x="3294062" y="1631156"/>
            <a:chExt cx="460375" cy="460375"/>
          </a:xfrm>
        </p:grpSpPr>
        <p:sp>
          <p:nvSpPr>
            <p:cNvPr id="7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8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2</a:t>
              </a:r>
            </a:p>
          </p:txBody>
        </p:sp>
      </p:grpSp>
      <p:sp>
        <p:nvSpPr>
          <p:cNvPr id="77" name="Tekstboks 72"/>
          <p:cNvSpPr txBox="1">
            <a:spLocks noChangeArrowheads="1"/>
          </p:cNvSpPr>
          <p:nvPr/>
        </p:nvSpPr>
        <p:spPr bwMode="auto">
          <a:xfrm>
            <a:off x="4488873" y="2209239"/>
            <a:ext cx="54235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مزایا و خدمات پرسنلی و برنامه‌های رفاهی</a:t>
            </a:r>
            <a:endParaRPr lang="da-DK" sz="2400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48" name="Group 93"/>
          <p:cNvGrpSpPr>
            <a:grpSpLocks/>
          </p:cNvGrpSpPr>
          <p:nvPr/>
        </p:nvGrpSpPr>
        <p:grpSpPr bwMode="auto">
          <a:xfrm>
            <a:off x="6168009" y="2708920"/>
            <a:ext cx="4249737" cy="864096"/>
            <a:chOff x="5410200" y="1447800"/>
            <a:chExt cx="3133725" cy="1095375"/>
          </a:xfrm>
        </p:grpSpPr>
        <p:grpSp>
          <p:nvGrpSpPr>
            <p:cNvPr id="55" name="Group 95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25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2" name="Round Same Side Corner Rectangle 81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24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3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2" name="Group 44"/>
          <p:cNvGrpSpPr>
            <a:grpSpLocks/>
          </p:cNvGrpSpPr>
          <p:nvPr/>
        </p:nvGrpSpPr>
        <p:grpSpPr bwMode="auto">
          <a:xfrm>
            <a:off x="9840416" y="3068961"/>
            <a:ext cx="431800" cy="403225"/>
            <a:chOff x="3294062" y="1631156"/>
            <a:chExt cx="460375" cy="460375"/>
          </a:xfrm>
        </p:grpSpPr>
        <p:sp>
          <p:nvSpPr>
            <p:cNvPr id="84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2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3</a:t>
              </a:r>
            </a:p>
          </p:txBody>
        </p:sp>
      </p:grpSp>
      <p:sp>
        <p:nvSpPr>
          <p:cNvPr id="86" name="Tekstboks 72"/>
          <p:cNvSpPr txBox="1">
            <a:spLocks noChangeArrowheads="1"/>
          </p:cNvSpPr>
          <p:nvPr/>
        </p:nvSpPr>
        <p:spPr bwMode="auto">
          <a:xfrm>
            <a:off x="6638428" y="3068960"/>
            <a:ext cx="3201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/>
            <a:r>
              <a:rPr lang="fa-IR" sz="2400" dirty="0" smtClean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انگیزش </a:t>
            </a:r>
            <a:r>
              <a:rPr lang="fa-IR" sz="24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و امور رفاهی</a:t>
            </a:r>
            <a:endParaRPr lang="da-DK" sz="2400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168" name="Group 79"/>
          <p:cNvGrpSpPr>
            <a:grpSpLocks/>
          </p:cNvGrpSpPr>
          <p:nvPr/>
        </p:nvGrpSpPr>
        <p:grpSpPr bwMode="auto">
          <a:xfrm>
            <a:off x="6168008" y="3645025"/>
            <a:ext cx="4248150" cy="725249"/>
            <a:chOff x="5410200" y="1447800"/>
            <a:chExt cx="3133725" cy="1095375"/>
          </a:xfrm>
        </p:grpSpPr>
        <p:grpSp>
          <p:nvGrpSpPr>
            <p:cNvPr id="3169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1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1" name="Round Same Side Corner Rectangle 90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18" name="Rektangel 76"/>
            <p:cNvSpPr>
              <a:spLocks noChangeArrowheads="1"/>
            </p:cNvSpPr>
            <p:nvPr/>
          </p:nvSpPr>
          <p:spPr bwMode="auto">
            <a:xfrm>
              <a:off x="5543550" y="1476376"/>
              <a:ext cx="2435225" cy="39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0" name="Group 44"/>
          <p:cNvGrpSpPr>
            <a:grpSpLocks/>
          </p:cNvGrpSpPr>
          <p:nvPr/>
        </p:nvGrpSpPr>
        <p:grpSpPr bwMode="auto">
          <a:xfrm>
            <a:off x="9840416" y="3861049"/>
            <a:ext cx="431800" cy="403225"/>
            <a:chOff x="3294062" y="1631156"/>
            <a:chExt cx="460375" cy="460375"/>
          </a:xfrm>
        </p:grpSpPr>
        <p:sp>
          <p:nvSpPr>
            <p:cNvPr id="93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16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4</a:t>
              </a:r>
            </a:p>
          </p:txBody>
        </p:sp>
      </p:grpSp>
      <p:sp>
        <p:nvSpPr>
          <p:cNvPr id="95" name="Tekstboks 72"/>
          <p:cNvSpPr txBox="1">
            <a:spLocks noChangeArrowheads="1"/>
          </p:cNvSpPr>
          <p:nvPr/>
        </p:nvSpPr>
        <p:spPr bwMode="auto">
          <a:xfrm>
            <a:off x="4186824" y="3933056"/>
            <a:ext cx="572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قانون خدمات کشوری و شرایط فیزیکی محیط کار</a:t>
            </a:r>
            <a:endParaRPr lang="da-DK" sz="2400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171" name="Group 79"/>
          <p:cNvGrpSpPr>
            <a:grpSpLocks/>
          </p:cNvGrpSpPr>
          <p:nvPr/>
        </p:nvGrpSpPr>
        <p:grpSpPr bwMode="auto">
          <a:xfrm>
            <a:off x="6181455" y="4437113"/>
            <a:ext cx="4248150" cy="807343"/>
            <a:chOff x="5410200" y="1447800"/>
            <a:chExt cx="3133725" cy="1095375"/>
          </a:xfrm>
        </p:grpSpPr>
        <p:grpSp>
          <p:nvGrpSpPr>
            <p:cNvPr id="3172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10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10" name="Round Same Side Corner Rectangle 109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08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3" name="Group 44"/>
          <p:cNvGrpSpPr>
            <a:grpSpLocks/>
          </p:cNvGrpSpPr>
          <p:nvPr/>
        </p:nvGrpSpPr>
        <p:grpSpPr bwMode="auto">
          <a:xfrm>
            <a:off x="9840664" y="4697215"/>
            <a:ext cx="431800" cy="403225"/>
            <a:chOff x="3294062" y="1631156"/>
            <a:chExt cx="460375" cy="460375"/>
          </a:xfrm>
        </p:grpSpPr>
        <p:sp>
          <p:nvSpPr>
            <p:cNvPr id="112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13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5</a:t>
              </a:r>
              <a:endParaRPr lang="da-DK" dirty="0">
                <a:solidFill>
                  <a:srgbClr val="151616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14" name="Tekstboks 72"/>
          <p:cNvSpPr txBox="1">
            <a:spLocks noChangeArrowheads="1"/>
          </p:cNvSpPr>
          <p:nvPr/>
        </p:nvSpPr>
        <p:spPr bwMode="auto">
          <a:xfrm>
            <a:off x="5221904" y="4812407"/>
            <a:ext cx="436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sz="24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ایمنی و بهداشت در محیط کار</a:t>
            </a:r>
            <a:endParaRPr lang="da-DK" sz="2400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40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7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7" grpId="0"/>
      <p:bldP spid="86" grpId="0"/>
      <p:bldP spid="95" grpId="0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دوره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1524000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67439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9840416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6339826" y="1345541"/>
            <a:ext cx="3561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اهمیت و ارزش منابع انسانی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3188372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2315715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3575733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687639" y="1335088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3423119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2187365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2657103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2630184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3031628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35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7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سرمایه های اجتماعی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06538" y="1033735"/>
            <a:ext cx="4824536" cy="504056"/>
          </a:xfrm>
          <a:prstGeom prst="rect">
            <a:avLst/>
          </a:prstGeom>
          <a:solidFill>
            <a:srgbClr val="FF7C80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Aft>
                <a:spcPts val="1200"/>
              </a:spcAft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نظم</a:t>
            </a:r>
          </a:p>
        </p:txBody>
      </p:sp>
      <p:pic>
        <p:nvPicPr>
          <p:cNvPr id="13" name="Picture 12" descr="4642102389_5079f3ccb6_z.jpg"/>
          <p:cNvPicPr>
            <a:picLocks noChangeAspect="1"/>
          </p:cNvPicPr>
          <p:nvPr/>
        </p:nvPicPr>
        <p:blipFill>
          <a:blip r:embed="rId3" cstate="print"/>
          <a:srcRect l="9080" r="6612"/>
          <a:stretch>
            <a:fillRect/>
          </a:stretch>
        </p:blipFill>
        <p:spPr>
          <a:xfrm flipH="1">
            <a:off x="6312024" y="1556793"/>
            <a:ext cx="4355976" cy="5301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18928" y="1707526"/>
            <a:ext cx="4824536" cy="504056"/>
          </a:xfrm>
          <a:prstGeom prst="rect">
            <a:avLst/>
          </a:prstGeom>
          <a:solidFill>
            <a:srgbClr val="FF7C80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Aft>
                <a:spcPts val="1200"/>
              </a:spcAft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احترام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0177" y="2371427"/>
            <a:ext cx="4824536" cy="504056"/>
          </a:xfrm>
          <a:prstGeom prst="rect">
            <a:avLst/>
          </a:prstGeom>
          <a:solidFill>
            <a:srgbClr val="FF7C80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Aft>
                <a:spcPts val="1200"/>
              </a:spcAft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صداقت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0255" y="3051327"/>
            <a:ext cx="4824536" cy="504056"/>
          </a:xfrm>
          <a:prstGeom prst="rect">
            <a:avLst/>
          </a:prstGeom>
          <a:solidFill>
            <a:srgbClr val="FF7C80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Aft>
                <a:spcPts val="1200"/>
              </a:spcAft>
            </a:pPr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cs typeface="B Titr" panose="00000700000000000000" pitchFamily="2" charset="-78"/>
              </a:rPr>
              <a:t>امنیت- ایمنی</a:t>
            </a:r>
            <a:endParaRPr lang="en-IN" sz="2000" dirty="0">
              <a:solidFill>
                <a:schemeClr val="tx1">
                  <a:lumMod val="95000"/>
                  <a:lumOff val="5000"/>
                </a:schemeClr>
              </a:solidFill>
              <a:cs typeface="B Titr" panose="00000700000000000000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abgoun@KGroupCo.ir</a:t>
            </a:r>
            <a:endParaRPr lang="en-US" dirty="0"/>
          </a:p>
        </p:txBody>
      </p:sp>
      <p:pic>
        <p:nvPicPr>
          <p:cNvPr id="129026" name="Picture 2" descr="هرم مازل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/>
        </p:blipFill>
        <p:spPr bwMode="auto">
          <a:xfrm>
            <a:off x="1875492" y="826039"/>
            <a:ext cx="7789118" cy="509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32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سلسله نیازهای مزلو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9602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791744" y="332656"/>
            <a:ext cx="4558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تاريخچة </a:t>
            </a:r>
            <a:r>
              <a:rPr lang="ar-SA" altLang="en-US" sz="2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ايمن</a:t>
            </a: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ی</a:t>
            </a:r>
            <a:r>
              <a:rPr lang="ar-SA" altLang="en-US" sz="2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ar-SA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و بهداشت حرفه </a:t>
            </a:r>
            <a:r>
              <a:rPr lang="ar-SA" altLang="en-US" sz="2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</a:t>
            </a:r>
            <a:r>
              <a:rPr lang="fa-IR" altLang="en-US" sz="2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ی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abgoun@KGroupCo.ir</a:t>
            </a:r>
            <a:endParaRPr lang="en-US" dirty="0"/>
          </a:p>
        </p:txBody>
      </p:sp>
      <p:pic>
        <p:nvPicPr>
          <p:cNvPr id="6" name="Picture 5" descr="http://prohardver.hu/dl/upc/2011-10/72272_dsc2232.jpg"/>
          <p:cNvPicPr>
            <a:picLocks noChangeAspect="1" noChangeArrowheads="1"/>
          </p:cNvPicPr>
          <p:nvPr/>
        </p:nvPicPr>
        <p:blipFill>
          <a:blip r:embed="rId2" cstate="print"/>
          <a:srcRect t="5779" r="13401" b="7994"/>
          <a:stretch>
            <a:fillRect/>
          </a:stretch>
        </p:blipFill>
        <p:spPr bwMode="auto">
          <a:xfrm>
            <a:off x="1524000" y="1052736"/>
            <a:ext cx="9144000" cy="5805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968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26198" y="188641"/>
            <a:ext cx="6518275" cy="927571"/>
          </a:xfrm>
        </p:spPr>
        <p:txBody>
          <a:bodyPr rtlCol="0"/>
          <a:lstStyle/>
          <a:p>
            <a:pPr>
              <a:defRPr/>
            </a:pPr>
            <a:r>
              <a:rPr lang="fa-IR" sz="4400" b="1" cap="none" dirty="0">
                <a:cs typeface="B Roya" panose="00000400000000000000" pitchFamily="2" charset="-78"/>
              </a:rPr>
              <a:t>دلیل اهمیت ایمنی</a:t>
            </a:r>
            <a:endParaRPr lang="en-GB" sz="7200" b="1" dirty="0"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3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http://bobchoat.files.wordpress.com/2013/01/iceberg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13" y="836544"/>
            <a:ext cx="10599987" cy="60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524000" y="1"/>
            <a:ext cx="9144000" cy="815975"/>
          </a:xfrm>
        </p:spPr>
        <p:txBody>
          <a:bodyPr rtlCol="0">
            <a:normAutofit/>
          </a:bodyPr>
          <a:lstStyle/>
          <a:p>
            <a:pPr algn="ctr" rtl="1">
              <a:defRPr/>
            </a:pPr>
            <a:r>
              <a:rPr lang="fa-IR" sz="32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چرا ما باید از ایمنی مراقبت کنیم؟</a:t>
            </a:r>
            <a:endParaRPr lang="en-GB" sz="3200" dirty="0"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14340" name="Ograda vsebine 2"/>
          <p:cNvSpPr>
            <a:spLocks noGrp="1"/>
          </p:cNvSpPr>
          <p:nvPr>
            <p:ph idx="1"/>
          </p:nvPr>
        </p:nvSpPr>
        <p:spPr>
          <a:xfrm>
            <a:off x="1981200" y="828676"/>
            <a:ext cx="8229600" cy="5153025"/>
          </a:xfrm>
        </p:spPr>
        <p:txBody>
          <a:bodyPr/>
          <a:lstStyle/>
          <a:p>
            <a:pPr marL="1085850" lvl="1" indent="-342900">
              <a:lnSpc>
                <a:spcPts val="2638"/>
              </a:lnSpc>
              <a:buClr>
                <a:srgbClr val="8DC63F"/>
              </a:buClr>
              <a:buFont typeface="Century Gothic" panose="020B0502020202020204" pitchFamily="34" charset="0"/>
              <a:buChar char="►"/>
            </a:pPr>
            <a:endParaRPr lang="en-GB" altLang="sr-Latn-RS" b="1" dirty="0" smtClean="0"/>
          </a:p>
          <a:p>
            <a:pPr marL="342900" indent="-342900" fontAlgn="base">
              <a:lnSpc>
                <a:spcPts val="2638"/>
              </a:lnSpc>
              <a:spcAft>
                <a:spcPct val="0"/>
              </a:spcAft>
              <a:buClr>
                <a:srgbClr val="8DC63F"/>
              </a:buClr>
              <a:buFont typeface="Century Gothic" panose="020B0502020202020204" pitchFamily="34" charset="0"/>
              <a:buChar char="►"/>
            </a:pPr>
            <a:endParaRPr altLang="sr-Latn-RS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6389254" y="1592263"/>
            <a:ext cx="3146425" cy="210026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هزینه های مستقیم</a:t>
            </a:r>
            <a:endParaRPr lang="en-GB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394262" y="3404394"/>
            <a:ext cx="3146425" cy="57626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هزینه های </a:t>
            </a:r>
          </a:p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غیر مستقیم</a:t>
            </a:r>
            <a:endParaRPr lang="en-GB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-1" y="2296677"/>
            <a:ext cx="69071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درمان و بستري شدن افراد</a:t>
            </a:r>
          </a:p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پرداخت حقوق و مزايا به شخص مصدوم در زمان استراحت</a:t>
            </a:r>
          </a:p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پرداخت غرامت به مصدوم و يا خانواده فوت شده</a:t>
            </a:r>
          </a:p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هزينه پاكسازي محيط</a:t>
            </a:r>
          </a:p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هزينه مواد، قطعات و تجهيزات از دست رفته</a:t>
            </a:r>
          </a:p>
          <a:p>
            <a:pPr algn="r" rtl="1">
              <a:buFontTx/>
              <a:buBlip>
                <a:blip r:embed="rId4"/>
              </a:buBlip>
            </a:pPr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جريمه هاي احتمالي</a:t>
            </a:r>
          </a:p>
        </p:txBody>
      </p:sp>
      <p:cxnSp>
        <p:nvCxnSpPr>
          <p:cNvPr id="14" name="Raven puščični povezovalnik 13"/>
          <p:cNvCxnSpPr/>
          <p:nvPr/>
        </p:nvCxnSpPr>
        <p:spPr>
          <a:xfrm flipH="1">
            <a:off x="6146007" y="1873032"/>
            <a:ext cx="1145419" cy="5274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aobljeni pravokotnik 8"/>
          <p:cNvSpPr/>
          <p:nvPr/>
        </p:nvSpPr>
        <p:spPr>
          <a:xfrm>
            <a:off x="2717801" y="1574801"/>
            <a:ext cx="2447925" cy="485775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2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http://bobchoat.files.wordpress.com/2013/01/iceberg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836544"/>
            <a:ext cx="9144000" cy="60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1524000" y="1"/>
            <a:ext cx="9144000" cy="815975"/>
          </a:xfrm>
        </p:spPr>
        <p:txBody>
          <a:bodyPr rtlCol="0">
            <a:normAutofit/>
          </a:bodyPr>
          <a:lstStyle/>
          <a:p>
            <a:pPr algn="ctr" rtl="1">
              <a:defRPr/>
            </a:pPr>
            <a:r>
              <a:rPr lang="fa-IR" sz="32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چرا ما باید از ایمنی مراقبت کنیم؟</a:t>
            </a:r>
            <a:endParaRPr lang="en-GB" sz="3200" dirty="0"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14340" name="Ograda vsebine 2"/>
          <p:cNvSpPr>
            <a:spLocks noGrp="1"/>
          </p:cNvSpPr>
          <p:nvPr>
            <p:ph idx="1"/>
          </p:nvPr>
        </p:nvSpPr>
        <p:spPr>
          <a:xfrm>
            <a:off x="1981200" y="828676"/>
            <a:ext cx="8229600" cy="5153025"/>
          </a:xfrm>
        </p:spPr>
        <p:txBody>
          <a:bodyPr/>
          <a:lstStyle/>
          <a:p>
            <a:pPr marL="1085850" lvl="1" indent="-342900">
              <a:lnSpc>
                <a:spcPts val="2638"/>
              </a:lnSpc>
              <a:buClr>
                <a:srgbClr val="8DC63F"/>
              </a:buClr>
              <a:buFont typeface="Century Gothic" panose="020B0502020202020204" pitchFamily="34" charset="0"/>
              <a:buChar char="►"/>
            </a:pPr>
            <a:endParaRPr lang="en-GB" altLang="sr-Latn-RS" b="1" dirty="0" smtClean="0"/>
          </a:p>
          <a:p>
            <a:pPr marL="342900" indent="-342900" fontAlgn="base">
              <a:lnSpc>
                <a:spcPts val="2638"/>
              </a:lnSpc>
              <a:spcAft>
                <a:spcPct val="0"/>
              </a:spcAft>
              <a:buClr>
                <a:srgbClr val="8DC63F"/>
              </a:buClr>
              <a:buFont typeface="Century Gothic" panose="020B0502020202020204" pitchFamily="34" charset="0"/>
              <a:buChar char="►"/>
            </a:pPr>
            <a:endParaRPr altLang="sr-Latn-RS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6729319" y="1592263"/>
            <a:ext cx="3146425" cy="210026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هزینه های مستقیم</a:t>
            </a:r>
            <a:endParaRPr lang="en-GB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394262" y="3021360"/>
            <a:ext cx="3146425" cy="98370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هزینه های </a:t>
            </a:r>
          </a:p>
          <a:p>
            <a:pPr algn="ctr"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غیر مستقیم</a:t>
            </a:r>
            <a:endParaRPr lang="en-GB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1685218" y="2296677"/>
            <a:ext cx="46473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آسيب به وجهه شركت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كاهش اعتماد سرمايه گذاران و بانك‌ها، سهامداران و كاهش سود شركت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تجزيه و تحليل حادثه و تهيه گزارش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پيگيري‌هاي قضايي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رغبت كاركنان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كاهش راندمان به علت ترس از وقوع مجدد حادثه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جايگزين نمودن افراد تازه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كاهش راندمان فرد جديد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افزايش حق بيمه حوادث، درمان و ...</a:t>
            </a:r>
          </a:p>
          <a:p>
            <a:pPr algn="r" rtl="1">
              <a:lnSpc>
                <a:spcPct val="90000"/>
              </a:lnSpc>
              <a:buFontTx/>
              <a:buBlip>
                <a:blip r:embed="rId4"/>
              </a:buBlip>
              <a:defRPr/>
            </a:pPr>
            <a:r>
              <a:rPr lang="fa-IR" sz="20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...</a:t>
            </a:r>
          </a:p>
        </p:txBody>
      </p:sp>
      <p:cxnSp>
        <p:nvCxnSpPr>
          <p:cNvPr id="14" name="Raven puščični povezovalnik 13"/>
          <p:cNvCxnSpPr/>
          <p:nvPr/>
        </p:nvCxnSpPr>
        <p:spPr>
          <a:xfrm flipH="1">
            <a:off x="6146007" y="1873032"/>
            <a:ext cx="1145419" cy="5274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aobljeni pravokotnik 8"/>
          <p:cNvSpPr/>
          <p:nvPr/>
        </p:nvSpPr>
        <p:spPr>
          <a:xfrm>
            <a:off x="2717801" y="1574801"/>
            <a:ext cx="2447925" cy="485775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036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744" y="2511601"/>
            <a:ext cx="7335352" cy="1788346"/>
          </a:xfrm>
        </p:spPr>
        <p:txBody>
          <a:bodyPr/>
          <a:lstStyle/>
          <a:p>
            <a:pPr algn="ctr" defTabSz="914400" rtl="1">
              <a:lnSpc>
                <a:spcPct val="150000"/>
              </a:lnSpc>
            </a:pPr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هزینه های غیر مستقیم می تواند 5 برابر هزینه های غیر مستقیم باشد.</a:t>
            </a:r>
            <a:endParaRPr lang="en-GB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26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http://blog.designfacilitator.com/wp-content/uploads/2013/10/financial-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"/>
          <a:stretch>
            <a:fillRect/>
          </a:stretch>
        </p:blipFill>
        <p:spPr bwMode="auto">
          <a:xfrm>
            <a:off x="3041650" y="181368"/>
            <a:ext cx="91503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značba mesta vsebine 2"/>
          <p:cNvSpPr>
            <a:spLocks noGrp="1"/>
          </p:cNvSpPr>
          <p:nvPr>
            <p:ph idx="1"/>
          </p:nvPr>
        </p:nvSpPr>
        <p:spPr>
          <a:xfrm>
            <a:off x="1422505" y="181369"/>
            <a:ext cx="7336087" cy="3333750"/>
          </a:xfrm>
        </p:spPr>
        <p:txBody>
          <a:bodyPr/>
          <a:lstStyle/>
          <a:p>
            <a:pPr algn="r" rtl="1" fontAlgn="base">
              <a:lnSpc>
                <a:spcPts val="2638"/>
              </a:lnSpc>
              <a:spcAft>
                <a:spcPct val="0"/>
              </a:spcAft>
            </a:pPr>
            <a:r>
              <a:rPr lang="fa-IR" altLang="sr-Latn-RS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رابطه معناداری بین کیفیت فرهنگ ایمنی و میزان مفید بودن و ارزش آفرینی و بهره وری ما در محل کار وجود دارد.</a:t>
            </a:r>
            <a:endParaRPr altLang="sr-Latn-RS" b="1" dirty="0">
              <a:solidFill>
                <a:srgbClr val="FF000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fontAlgn="base">
              <a:lnSpc>
                <a:spcPts val="2638"/>
              </a:lnSpc>
              <a:spcAft>
                <a:spcPct val="0"/>
              </a:spcAft>
            </a:pPr>
            <a:endParaRPr altLang="sr-Latn-RS" dirty="0"/>
          </a:p>
        </p:txBody>
      </p:sp>
      <p:pic>
        <p:nvPicPr>
          <p:cNvPr id="18437" name="Picture 8" descr="http://pixabay.com/static/uploads/photo/2013/07/13/11/30/helmet-158268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0" y="1661983"/>
            <a:ext cx="1873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073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 idx="4294967295"/>
          </p:nvPr>
        </p:nvSpPr>
        <p:spPr>
          <a:xfrm>
            <a:off x="1524000" y="1"/>
            <a:ext cx="9144000" cy="815975"/>
          </a:xfrm>
        </p:spPr>
        <p:txBody>
          <a:bodyPr rtlCol="0">
            <a:normAutofit/>
          </a:bodyPr>
          <a:lstStyle/>
          <a:p>
            <a:pPr algn="ctr" rtl="1">
              <a:defRPr/>
            </a:pPr>
            <a:r>
              <a:rPr lang="en-GB" sz="3200" dirty="0" err="1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Dupont</a:t>
            </a:r>
            <a:r>
              <a:rPr lang="en-GB" sz="32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 </a:t>
            </a:r>
            <a:r>
              <a:rPr lang="en-GB" sz="3200" dirty="0" err="1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bradley</a:t>
            </a:r>
            <a:r>
              <a:rPr lang="en-GB" sz="32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 curve</a:t>
            </a:r>
          </a:p>
        </p:txBody>
      </p:sp>
      <p:pic>
        <p:nvPicPr>
          <p:cNvPr id="20483" name="Označba mesta vsebin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32133" r="28999" b="16736"/>
          <a:stretch>
            <a:fillRect/>
          </a:stretch>
        </p:blipFill>
        <p:spPr>
          <a:xfrm>
            <a:off x="-1" y="2244436"/>
            <a:ext cx="8435451" cy="4613564"/>
          </a:xfrm>
        </p:spPr>
      </p:pic>
      <p:sp>
        <p:nvSpPr>
          <p:cNvPr id="2" name="Rectangle 1"/>
          <p:cNvSpPr/>
          <p:nvPr/>
        </p:nvSpPr>
        <p:spPr>
          <a:xfrm>
            <a:off x="8434046" y="383723"/>
            <a:ext cx="35891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منحنی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بردلی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دارای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چهار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مرحله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بلوغ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فرهنگ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ایمنی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است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.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این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مراحل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شامل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موارد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زیر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است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:</a:t>
            </a:r>
          </a:p>
          <a:p>
            <a:pPr algn="r" rtl="1"/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مرحله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واکنش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پذیر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: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مردم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حوادث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را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جدی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نمی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گیرند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مرحله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وابست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گی: 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افراد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استانداردهای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ایمنی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را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به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عنوان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قوانین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دنبال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کنند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مرحله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استقلال: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مردم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ایمنی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را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یک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مسئولیت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شخصی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دانند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.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/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مرحله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به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هم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وابست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گی: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یک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تیم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احساس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مالکیت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کند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و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مسئولیت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فرهنگ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ایمنی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در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سازمان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را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بر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عهده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می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en-US" sz="2400" dirty="0" err="1">
                <a:latin typeface="IRANSans" panose="02040503050201020203" pitchFamily="18" charset="-78"/>
                <a:cs typeface="IRANSans" panose="02040503050201020203" pitchFamily="18" charset="-78"/>
              </a:rPr>
              <a:t>گیرد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38500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4" name="Picture 5" descr="white trash repairs - The Home Camping Experience"/>
          <p:cNvPicPr>
            <a:picLocks noChangeAspect="1" noChangeArrowheads="1"/>
          </p:cNvPicPr>
          <p:nvPr/>
        </p:nvPicPr>
        <p:blipFill rotWithShape="1">
          <a:blip r:embed="rId2" cstate="print"/>
          <a:srcRect b="7958"/>
          <a:stretch/>
        </p:blipFill>
        <p:spPr bwMode="auto">
          <a:xfrm>
            <a:off x="6199294" y="1124744"/>
            <a:ext cx="4468707" cy="5472608"/>
          </a:xfrm>
          <a:prstGeom prst="rect">
            <a:avLst/>
          </a:prstGeom>
          <a:noFill/>
        </p:spPr>
      </p:pic>
      <p:pic>
        <p:nvPicPr>
          <p:cNvPr id="5" name="Picture 4" descr="P1160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860" y="1128617"/>
            <a:ext cx="4554141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7942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931632" y="1190625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فرهنگ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210736" y="2162944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سرمایه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776623" y="3962401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تکنولوژی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87398" name="Rectangle 6"/>
          <p:cNvSpPr>
            <a:spLocks noChangeArrowheads="1"/>
          </p:cNvSpPr>
          <p:nvPr/>
        </p:nvSpPr>
        <p:spPr bwMode="auto">
          <a:xfrm>
            <a:off x="4854688" y="5259288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1" eaLnBrk="1" hangingPunct="1"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محیط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marL="231775" lvl="1" indent="-231775" algn="ctr" rtl="1">
              <a:buFontTx/>
              <a:buChar char="-"/>
              <a:defRPr/>
            </a:pPr>
            <a:r>
              <a:rPr lang="en-US" b="1" dirty="0">
                <a:solidFill>
                  <a:schemeClr val="accent4"/>
                </a:solidFill>
              </a:rPr>
              <a:t>- </a:t>
            </a: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فیزیکی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marL="231775" lvl="1" indent="-231775" algn="ctr" rtl="1">
              <a:buFontTx/>
              <a:buChar char="-"/>
              <a:defRPr/>
            </a:pPr>
            <a:r>
              <a:rPr lang="en-US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- </a:t>
            </a: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روانی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2879441" y="4471764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استراتژی‌ها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marL="231775" indent="-231775" algn="ctr" rtl="1">
              <a:buFontTx/>
              <a:buChar char="-"/>
              <a:defRPr/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کسب و کار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31775" indent="-231775" algn="ctr" rtl="1">
              <a:buFontTx/>
              <a:buChar char="-"/>
              <a:defRPr/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منابع انسانی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eaLnBrk="1" hangingPunct="1">
              <a:buFontTx/>
              <a:buChar char="-"/>
              <a:defRPr/>
            </a:pP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2569432" y="2257425"/>
            <a:ext cx="1676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231775" indent="-231775" algn="r" rtl="1"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ساختار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marL="231775" indent="-231775"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سیستم</a:t>
            </a:r>
            <a:r>
              <a:rPr lang="fa-IR" sz="1600" b="1" dirty="0">
                <a:solidFill>
                  <a:schemeClr val="accent4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marL="231775" indent="-231775"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87401" name="Line 9"/>
          <p:cNvSpPr>
            <a:spLocks noChangeShapeType="1"/>
          </p:cNvSpPr>
          <p:nvPr/>
        </p:nvSpPr>
        <p:spPr bwMode="auto">
          <a:xfrm>
            <a:off x="5769832" y="1800225"/>
            <a:ext cx="1295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2" name="Line 10"/>
          <p:cNvSpPr>
            <a:spLocks noChangeShapeType="1"/>
          </p:cNvSpPr>
          <p:nvPr/>
        </p:nvSpPr>
        <p:spPr bwMode="auto">
          <a:xfrm>
            <a:off x="4398232" y="4238625"/>
            <a:ext cx="1295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3" name="Line 11"/>
          <p:cNvSpPr>
            <a:spLocks noChangeShapeType="1"/>
          </p:cNvSpPr>
          <p:nvPr/>
        </p:nvSpPr>
        <p:spPr bwMode="auto">
          <a:xfrm flipH="1">
            <a:off x="4382357" y="1800225"/>
            <a:ext cx="1371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4" name="Line 12"/>
          <p:cNvSpPr>
            <a:spLocks noChangeShapeType="1"/>
          </p:cNvSpPr>
          <p:nvPr/>
        </p:nvSpPr>
        <p:spPr bwMode="auto">
          <a:xfrm flipH="1">
            <a:off x="5690457" y="4162425"/>
            <a:ext cx="1371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5" name="Line 13"/>
          <p:cNvSpPr>
            <a:spLocks noChangeShapeType="1"/>
          </p:cNvSpPr>
          <p:nvPr/>
        </p:nvSpPr>
        <p:spPr bwMode="auto">
          <a:xfrm>
            <a:off x="7065232" y="2638425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6" name="Line 14"/>
          <p:cNvSpPr>
            <a:spLocks noChangeShapeType="1"/>
          </p:cNvSpPr>
          <p:nvPr/>
        </p:nvSpPr>
        <p:spPr bwMode="auto">
          <a:xfrm>
            <a:off x="4382357" y="2701925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7" name="Line 15"/>
          <p:cNvSpPr>
            <a:spLocks noChangeShapeType="1"/>
          </p:cNvSpPr>
          <p:nvPr/>
        </p:nvSpPr>
        <p:spPr bwMode="auto">
          <a:xfrm>
            <a:off x="5769832" y="1800225"/>
            <a:ext cx="12954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8" name="Line 16"/>
          <p:cNvSpPr>
            <a:spLocks noChangeShapeType="1"/>
          </p:cNvSpPr>
          <p:nvPr/>
        </p:nvSpPr>
        <p:spPr bwMode="auto">
          <a:xfrm flipH="1">
            <a:off x="5693632" y="1800225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09" name="Line 17"/>
          <p:cNvSpPr>
            <a:spLocks noChangeShapeType="1"/>
          </p:cNvSpPr>
          <p:nvPr/>
        </p:nvSpPr>
        <p:spPr bwMode="auto">
          <a:xfrm flipH="1">
            <a:off x="4398232" y="1800225"/>
            <a:ext cx="13716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0" name="Line 18"/>
          <p:cNvSpPr>
            <a:spLocks noChangeShapeType="1"/>
          </p:cNvSpPr>
          <p:nvPr/>
        </p:nvSpPr>
        <p:spPr bwMode="auto">
          <a:xfrm flipV="1">
            <a:off x="4398232" y="2638425"/>
            <a:ext cx="26670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1" name="Line 19"/>
          <p:cNvSpPr>
            <a:spLocks noChangeShapeType="1"/>
          </p:cNvSpPr>
          <p:nvPr/>
        </p:nvSpPr>
        <p:spPr bwMode="auto">
          <a:xfrm>
            <a:off x="4398232" y="2714625"/>
            <a:ext cx="26670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2" name="Line 20"/>
          <p:cNvSpPr>
            <a:spLocks noChangeShapeType="1"/>
          </p:cNvSpPr>
          <p:nvPr/>
        </p:nvSpPr>
        <p:spPr bwMode="auto">
          <a:xfrm>
            <a:off x="4398232" y="2714625"/>
            <a:ext cx="12954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3" name="Line 21"/>
          <p:cNvSpPr>
            <a:spLocks noChangeShapeType="1"/>
          </p:cNvSpPr>
          <p:nvPr/>
        </p:nvSpPr>
        <p:spPr bwMode="auto">
          <a:xfrm flipV="1">
            <a:off x="4398232" y="2638425"/>
            <a:ext cx="26670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4" name="Line 22"/>
          <p:cNvSpPr>
            <a:spLocks noChangeShapeType="1"/>
          </p:cNvSpPr>
          <p:nvPr/>
        </p:nvSpPr>
        <p:spPr bwMode="auto">
          <a:xfrm>
            <a:off x="4398232" y="4162425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5" name="Line 23"/>
          <p:cNvSpPr>
            <a:spLocks noChangeShapeType="1"/>
          </p:cNvSpPr>
          <p:nvPr/>
        </p:nvSpPr>
        <p:spPr bwMode="auto">
          <a:xfrm flipV="1">
            <a:off x="5693632" y="2638425"/>
            <a:ext cx="13716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fa-IR">
              <a:solidFill>
                <a:schemeClr val="accent4"/>
              </a:solidFill>
            </a:endParaRPr>
          </a:p>
        </p:txBody>
      </p:sp>
      <p:sp>
        <p:nvSpPr>
          <p:cNvPr id="187417" name="Rectangle 25"/>
          <p:cNvSpPr>
            <a:spLocks noChangeArrowheads="1"/>
          </p:cNvSpPr>
          <p:nvPr/>
        </p:nvSpPr>
        <p:spPr bwMode="auto">
          <a:xfrm>
            <a:off x="6875364" y="2775719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انسانی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algn="ct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مواد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87421" name="Rectangle 29"/>
          <p:cNvSpPr>
            <a:spLocks noChangeArrowheads="1"/>
          </p:cNvSpPr>
          <p:nvPr/>
        </p:nvSpPr>
        <p:spPr bwMode="auto">
          <a:xfrm>
            <a:off x="5922232" y="1190625"/>
            <a:ext cx="1371600" cy="8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ارزشها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algn="ct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باورها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algn="ct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رفتارها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6899670" y="4649316"/>
            <a:ext cx="1219200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نرم افزار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  <a:p>
            <a:pPr algn="r" defTabSz="457200" rtl="1">
              <a:lnSpc>
                <a:spcPct val="130000"/>
              </a:lnSpc>
              <a:defRPr/>
            </a:pP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سخت افزار</a:t>
            </a:r>
            <a:endParaRPr lang="en-US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1524000" y="-27384"/>
            <a:ext cx="9144000" cy="863600"/>
            <a:chOff x="0" y="0"/>
            <a:chExt cx="9144000" cy="1080120"/>
          </a:xfrm>
        </p:grpSpPr>
        <p:sp>
          <p:nvSpPr>
            <p:cNvPr id="33" name="Rectangle 32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524000" y="31197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6" name="TextBox 7"/>
          <p:cNvSpPr txBox="1">
            <a:spLocks noChangeArrowheads="1"/>
          </p:cNvSpPr>
          <p:nvPr/>
        </p:nvSpPr>
        <p:spPr bwMode="auto">
          <a:xfrm>
            <a:off x="2135561" y="121406"/>
            <a:ext cx="7991475" cy="5847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اجزاي يك سازمان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76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</a:t>
            </a:r>
            <a:r>
              <a:rPr lang="en-US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 </a:t>
            </a:r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 داخل انبار</a:t>
            </a:r>
            <a:endParaRPr lang="en-US" sz="2400" dirty="0">
              <a:solidFill>
                <a:schemeClr val="tx1"/>
              </a:solidFill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عدم انطباق و رعايت ضوابط ايمني در انبار ها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6" name="Picture 5" descr="P1160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57232"/>
            <a:ext cx="4714876" cy="4429156"/>
          </a:xfrm>
          <a:prstGeom prst="rect">
            <a:avLst/>
          </a:prstGeom>
        </p:spPr>
      </p:pic>
      <p:pic>
        <p:nvPicPr>
          <p:cNvPr id="8" name="Picture 7" descr="P1160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876" y="857233"/>
            <a:ext cx="4429124" cy="44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محل:داخل انبار</a:t>
            </a:r>
            <a:endParaRPr lang="en-US" sz="2400" dirty="0">
              <a:solidFill>
                <a:schemeClr val="tx1"/>
              </a:solidFill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قرار دادن سماور گازي در داخل انبار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857232"/>
            <a:ext cx="4572032" cy="5072098"/>
          </a:xfrm>
          <a:prstGeom prst="rect">
            <a:avLst/>
          </a:prstGeom>
        </p:spPr>
      </p:pic>
      <p:pic>
        <p:nvPicPr>
          <p:cNvPr id="6" name="Picture 5" descr="P1160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857232"/>
            <a:ext cx="4554141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محل:داخل انبار</a:t>
            </a:r>
            <a:endParaRPr lang="en-US" sz="2400" dirty="0">
              <a:solidFill>
                <a:schemeClr val="tx1"/>
              </a:solidFill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پراكنده بودن سيم و كابلهاي برق فشار قوي و فشار ضعيف و چسبيدن ترمينالها به بدنه فلزي سوله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57232"/>
            <a:ext cx="9144000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قرار دادن پالتهاي فلزي در مقابل درب تابلو برق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28670"/>
            <a:ext cx="9144000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وجود روشنايي هاي التهابي و گازي و بدون حفاظ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928670"/>
            <a:ext cx="4554141" cy="5000660"/>
          </a:xfrm>
          <a:prstGeom prst="rect">
            <a:avLst/>
          </a:prstGeom>
        </p:spPr>
      </p:pic>
      <p:pic>
        <p:nvPicPr>
          <p:cNvPr id="6" name="Picture 5" descr="P1160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28670"/>
            <a:ext cx="4572000" cy="5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قرار دادن مايعات سريع الاشتعال در طبقات فوقاني قفسه ها و بدون حفاظ و نگهدارنده 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857232"/>
            <a:ext cx="9144000" cy="51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نصب غير ايمن و فاقد حفاظ و نگهدارنده روشنايي در انبار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28670"/>
            <a:ext cx="9144000" cy="507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1"/>
            <a:ext cx="91440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6988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محل:طبقه </a:t>
            </a:r>
            <a:r>
              <a:rPr lang="fa-IR" sz="3200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فوقانی </a:t>
            </a:r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8763" y="6092826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defRPr/>
            </a:pPr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1- انبارش غير ايمن كالا</a:t>
            </a:r>
          </a:p>
          <a:p>
            <a:pPr algn="r" rtl="1">
              <a:defRPr/>
            </a:pPr>
            <a:r>
              <a:rPr lang="fa-IR" dirty="0">
                <a:cs typeface="B Homa" pitchFamily="2" charset="-78"/>
              </a:rPr>
              <a:t>            2- نصب دستگاه فاقد حفاظ و به روشي كاملا“ دور از شأن يك شركت مهندسي و صاحب نام و اتصال آن به     بدنه قفسه با سيم مفتول و آويزان و....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2053" name="Picture 4" descr="P11609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28688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3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1"/>
            <a:ext cx="91440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6988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  <a:endParaRPr lang="en-US" sz="3200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8763" y="6092826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defRPr/>
            </a:pPr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1- وجود بخاري برقي</a:t>
            </a:r>
          </a:p>
          <a:p>
            <a:pPr algn="r" rtl="1">
              <a:defRPr/>
            </a:pPr>
            <a:r>
              <a:rPr lang="fa-IR" dirty="0">
                <a:cs typeface="B Homa" pitchFamily="2" charset="-78"/>
              </a:rPr>
              <a:t>            2- وجود ظرف 4 ليتري حاوي روغن يا ماده شيميايي و احتمالا“ فاسد و كار كرده</a:t>
            </a:r>
          </a:p>
          <a:p>
            <a:pPr algn="r" rtl="1">
              <a:defRPr/>
            </a:pPr>
            <a:r>
              <a:rPr lang="fa-IR" dirty="0">
                <a:cs typeface="B Homa" pitchFamily="2" charset="-78"/>
              </a:rPr>
              <a:t>            3- گونيهاي فله اي مواد پليمري در كنار يكديگر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6149" name="Picture 4" descr="P11609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1"/>
            <a:ext cx="91440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6988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8763" y="6092826"/>
            <a:ext cx="9144000" cy="7921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r" rtl="1">
              <a:defRPr/>
            </a:pPr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</a:t>
            </a:r>
            <a:r>
              <a:rPr lang="fa-IR" dirty="0">
                <a:cs typeface="B Homa" pitchFamily="2" charset="-78"/>
              </a:rPr>
              <a:t> نگهداري كالاهاي غير ضروري و مازاد بر نياز با قابليت اشتعال و آزاد سازي انرژي فراوان در انبار كه بعنوان قلب شركت در تامين نيازهاي توليد تلقي ميشود.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10245" name="Picture 4" descr="P11609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28688"/>
            <a:ext cx="48577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P116094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0" y="928688"/>
            <a:ext cx="42862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01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6"/>
          <p:cNvGrpSpPr>
            <a:grpSpLocks/>
          </p:cNvGrpSpPr>
          <p:nvPr/>
        </p:nvGrpSpPr>
        <p:grpSpPr bwMode="auto">
          <a:xfrm>
            <a:off x="1524000" y="1"/>
            <a:ext cx="9144000" cy="881063"/>
            <a:chOff x="0" y="0"/>
            <a:chExt cx="9144000" cy="881336"/>
          </a:xfrm>
        </p:grpSpPr>
        <p:grpSp>
          <p:nvGrpSpPr>
            <p:cNvPr id="16401" name="Group 5"/>
            <p:cNvGrpSpPr>
              <a:grpSpLocks/>
            </p:cNvGrpSpPr>
            <p:nvPr/>
          </p:nvGrpSpPr>
          <p:grpSpPr bwMode="auto"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5651500" cy="1079955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635375" y="0"/>
                <a:ext cx="5508625" cy="107995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0" y="115924"/>
              <a:ext cx="9144000" cy="765412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6403" name="TextBox 5"/>
            <p:cNvSpPr txBox="1">
              <a:spLocks noChangeArrowheads="1"/>
            </p:cNvSpPr>
            <p:nvPr/>
          </p:nvSpPr>
          <p:spPr bwMode="auto"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fa-IR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تعریف مدیریت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1774826" y="981075"/>
            <a:ext cx="5834063" cy="2376488"/>
            <a:chOff x="251520" y="1052736"/>
            <a:chExt cx="5832648" cy="2376264"/>
          </a:xfrm>
        </p:grpSpPr>
        <p:pic>
          <p:nvPicPr>
            <p:cNvPr id="9" name="Picture 8" descr="10329538_xl.jpg"/>
            <p:cNvPicPr>
              <a:picLocks noChangeAspect="1"/>
            </p:cNvPicPr>
            <p:nvPr/>
          </p:nvPicPr>
          <p:blipFill>
            <a:blip r:embed="rId2" cstate="email">
              <a:extLst/>
            </a:blip>
            <a:srcRect l="35178" r="35422" b="69022"/>
            <a:stretch>
              <a:fillRect/>
            </a:stretch>
          </p:blipFill>
          <p:spPr>
            <a:xfrm>
              <a:off x="251520" y="1052736"/>
              <a:ext cx="5832648" cy="2376264"/>
            </a:xfrm>
            <a:prstGeom prst="wedgeRectCallout">
              <a:avLst>
                <a:gd name="adj1" fmla="val -39887"/>
                <a:gd name="adj2" fmla="val 64289"/>
              </a:avLst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1520" y="1268616"/>
              <a:ext cx="5616800" cy="194450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rtl="1">
                <a:defRPr/>
              </a:pP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مديريت 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فرایند </a:t>
              </a: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كاركردن با افراد و بوسيله افراد و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 </a:t>
              </a: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گروه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‌</a:t>
              </a: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ها برا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ی</a:t>
              </a: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 تحقق هدف ها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ی</a:t>
              </a:r>
              <a:r>
                <a:rPr lang="ar-SA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 سازمان</a:t>
              </a:r>
              <a:r>
                <a:rPr lang="fa-IR" sz="3200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ی</a:t>
              </a:r>
              <a:endParaRPr lang="en-IN" sz="3200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7558088" y="1035051"/>
            <a:ext cx="2311400" cy="2754313"/>
            <a:chOff x="6034699" y="1107752"/>
            <a:chExt cx="2311031" cy="2523301"/>
          </a:xfrm>
        </p:grpSpPr>
        <p:sp>
          <p:nvSpPr>
            <p:cNvPr id="20" name="Rektangel 36"/>
            <p:cNvSpPr>
              <a:spLocks noChangeArrowheads="1"/>
            </p:cNvSpPr>
            <p:nvPr/>
          </p:nvSpPr>
          <p:spPr bwMode="auto">
            <a:xfrm rot="21332589">
              <a:off x="6034699" y="1107752"/>
              <a:ext cx="2311031" cy="2523301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D9D9D9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libri" pitchFamily="-112" charset="0"/>
                <a:ea typeface="ＭＳ Ｐゴシック" pitchFamily="-112" charset="-128"/>
              </a:endParaRPr>
            </a:p>
          </p:txBody>
        </p:sp>
        <p:pic>
          <p:nvPicPr>
            <p:cNvPr id="16398" name="Picture 22" descr="t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240000">
              <a:off x="6147740" y="1254078"/>
              <a:ext cx="2047077" cy="1894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5" descr="Tessafilm_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 l="59392" b="89844"/>
          <a:stretch>
            <a:fillRect/>
          </a:stretch>
        </p:blipFill>
        <p:spPr bwMode="gray">
          <a:xfrm rot="1065902">
            <a:off x="6780912" y="1005921"/>
            <a:ext cx="1175592" cy="425203"/>
          </a:xfrm>
          <a:prstGeom prst="rect">
            <a:avLst/>
          </a:prstGeom>
          <a:noFill/>
        </p:spPr>
      </p:pic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4367214" y="4005264"/>
            <a:ext cx="5976937" cy="2088033"/>
            <a:chOff x="2843808" y="4005064"/>
            <a:chExt cx="5976664" cy="2448272"/>
          </a:xfrm>
        </p:grpSpPr>
        <p:pic>
          <p:nvPicPr>
            <p:cNvPr id="8" name="Picture 7" descr="10329538_xl.jpg"/>
            <p:cNvPicPr>
              <a:picLocks noChangeAspect="1"/>
            </p:cNvPicPr>
            <p:nvPr/>
          </p:nvPicPr>
          <p:blipFill>
            <a:blip r:embed="rId5" cstate="email">
              <a:extLst/>
            </a:blip>
            <a:srcRect l="69950" t="68900"/>
            <a:stretch>
              <a:fillRect/>
            </a:stretch>
          </p:blipFill>
          <p:spPr>
            <a:xfrm>
              <a:off x="2843808" y="4005064"/>
              <a:ext cx="5976664" cy="2448272"/>
            </a:xfrm>
            <a:prstGeom prst="wedgeRectCallout">
              <a:avLst>
                <a:gd name="adj1" fmla="val -2964"/>
                <a:gd name="adj2" fmla="val 63650"/>
              </a:avLst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059698" y="4220995"/>
              <a:ext cx="5544884" cy="19449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rtl="1">
                <a:buClr>
                  <a:srgbClr val="FF3300"/>
                </a:buClr>
                <a:defRPr/>
              </a:pPr>
              <a:r>
                <a:rPr lang="ar-SA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براي انجام اين نقش، مديران بايد از 3 نوع مهارت مختلف برخوردار باشند: </a:t>
              </a:r>
              <a:endPara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endParaRPr>
            </a:p>
            <a:p>
              <a:pPr algn="r" rtl="1">
                <a:buClr>
                  <a:srgbClr val="FF3300"/>
                </a:buClr>
                <a:buFont typeface="Wingdings" pitchFamily="2" charset="2"/>
                <a:buChar char="ü"/>
                <a:defRPr/>
              </a:pPr>
              <a:r>
                <a:rPr lang="ar-SA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مهارت فني</a:t>
              </a:r>
            </a:p>
            <a:p>
              <a:pPr algn="r" rtl="1">
                <a:buClr>
                  <a:srgbClr val="FF3300"/>
                </a:buClr>
                <a:buFont typeface="Wingdings" pitchFamily="2" charset="2"/>
                <a:buChar char="ü"/>
                <a:defRPr/>
              </a:pPr>
              <a:r>
                <a:rPr lang="ar-SA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مهارت انساني </a:t>
              </a:r>
            </a:p>
            <a:p>
              <a:pPr algn="r" rtl="1">
                <a:buClr>
                  <a:srgbClr val="FF3300"/>
                </a:buClr>
                <a:buFont typeface="Wingdings" pitchFamily="2" charset="2"/>
                <a:buChar char="ü"/>
                <a:defRPr/>
              </a:pPr>
              <a:r>
                <a:rPr lang="ar-SA" dirty="0">
                  <a:solidFill>
                    <a:srgbClr val="000000"/>
                  </a:solidFill>
                  <a:latin typeface="IRANSans" panose="02040503050201020203" pitchFamily="18" charset="-78"/>
                  <a:ea typeface="ＭＳ Ｐゴシック"/>
                  <a:cs typeface="IRANSans" panose="02040503050201020203" pitchFamily="18" charset="-78"/>
                </a:rPr>
                <a:t>مهارت ادراكي</a:t>
              </a:r>
              <a:endParaRPr lang="en-US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5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محل:داخل انبار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موضوع:1- قرار دادن لوله گاز داخل قفسه </a:t>
            </a:r>
          </a:p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           2- قرار دادن شير فلكه قطع و وصل بر روي شبكه گاز شهري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928670"/>
            <a:ext cx="9144000" cy="50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200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محل:محوطه اطراف انبار و رختكن انبار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موضوع:عدم رعايت دستورالعمل نصب دودكش هاي منابع حرارتي و چسبيدن چوب لباسي و لباس هاي آويزان به بدنه آبگرمكن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8" name="Picture 7" descr="P1160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0380" y="785794"/>
            <a:ext cx="3857620" cy="5214974"/>
          </a:xfrm>
          <a:prstGeom prst="rect">
            <a:avLst/>
          </a:prstGeom>
        </p:spPr>
      </p:pic>
      <p:pic>
        <p:nvPicPr>
          <p:cNvPr id="9" name="Picture 8" descr="P1160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785794"/>
            <a:ext cx="5286380" cy="2841606"/>
          </a:xfrm>
          <a:prstGeom prst="rect">
            <a:avLst/>
          </a:prstGeom>
        </p:spPr>
      </p:pic>
      <p:pic>
        <p:nvPicPr>
          <p:cNvPr id="10" name="Picture 9" descr="P11609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214686"/>
            <a:ext cx="5286380" cy="27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3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محل:پشت ديوار </a:t>
            </a:r>
            <a:r>
              <a:rPr lang="fa-IR" sz="2400" dirty="0" smtClean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شمالی </a:t>
            </a:r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انبار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موضوع:اخذ انشعاب غير اصولي و غير ايمني از شبكه گاز شهري و ورود آن به داخل انبار و متأسفانه بعلت عدم انجام بازديدهاي دوره اي لوله شديدا“ در حال پوسيدگي است.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8" name="Picture 7" descr="P1160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0314" y="785795"/>
            <a:ext cx="4357686" cy="5214974"/>
          </a:xfrm>
          <a:prstGeom prst="rect">
            <a:avLst/>
          </a:prstGeom>
        </p:spPr>
      </p:pic>
      <p:pic>
        <p:nvPicPr>
          <p:cNvPr id="9" name="Picture 8" descr="P11609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2" y="785794"/>
            <a:ext cx="4714875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 ضلع جنوب غربي سالن توليد</a:t>
            </a:r>
            <a:endParaRPr lang="en-US" sz="2400" dirty="0">
              <a:solidFill>
                <a:schemeClr val="tx1"/>
              </a:solidFill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موضوع:وضعيت فوق العاده غير ايمن از نظر بهداشتي و آتش سوزي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3415626"/>
            <a:ext cx="4000496" cy="2656580"/>
          </a:xfrm>
          <a:prstGeom prst="rect">
            <a:avLst/>
          </a:prstGeom>
        </p:spPr>
      </p:pic>
      <p:pic>
        <p:nvPicPr>
          <p:cNvPr id="6" name="Picture 5" descr="P11609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6066" y="785795"/>
            <a:ext cx="4071935" cy="2704019"/>
          </a:xfrm>
          <a:prstGeom prst="rect">
            <a:avLst/>
          </a:prstGeom>
        </p:spPr>
      </p:pic>
      <p:pic>
        <p:nvPicPr>
          <p:cNvPr id="8" name="Picture 7" descr="P11609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2" y="785794"/>
            <a:ext cx="3929057" cy="2643206"/>
          </a:xfrm>
          <a:prstGeom prst="rect">
            <a:avLst/>
          </a:prstGeom>
        </p:spPr>
      </p:pic>
      <p:pic>
        <p:nvPicPr>
          <p:cNvPr id="9" name="Picture 8" descr="P11609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7505" y="3500438"/>
            <a:ext cx="4000496" cy="2586094"/>
          </a:xfrm>
          <a:prstGeom prst="rect">
            <a:avLst/>
          </a:prstGeom>
        </p:spPr>
      </p:pic>
      <p:pic>
        <p:nvPicPr>
          <p:cNvPr id="10" name="Picture 9" descr="P11609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0050" y="2643182"/>
            <a:ext cx="3286148" cy="22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rtl="1">
              <a:spcBef>
                <a:spcPct val="0"/>
              </a:spcBef>
              <a:defRPr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-27384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solidFill>
                  <a:schemeClr val="tx1"/>
                </a:solidFill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محل: محوطه</a:t>
            </a:r>
            <a:endParaRPr lang="en-US" sz="2400" dirty="0">
              <a:solidFill>
                <a:schemeClr val="tx1"/>
              </a:solidFill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9053" y="6093296"/>
            <a:ext cx="9144000" cy="7920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+mj-lt"/>
                <a:ea typeface="+mj-ea"/>
                <a:cs typeface="B Homa" pitchFamily="2" charset="-78"/>
              </a:rPr>
              <a:t>موضوع:قرار داشتن ضايعات چوب و كارتن در كنار پايه هاي منبع هوايي آب</a:t>
            </a:r>
            <a:endParaRPr lang="en-US" dirty="0">
              <a:cs typeface="B Homa" pitchFamily="2" charset="-78"/>
            </a:endParaRPr>
          </a:p>
        </p:txBody>
      </p:sp>
      <p:pic>
        <p:nvPicPr>
          <p:cNvPr id="5" name="Picture 4" descr="P11609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857232"/>
            <a:ext cx="9143999" cy="52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besedila 1"/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>
              <a:defRPr/>
            </a:pPr>
            <a:endParaRPr lang="en-GB" dirty="0"/>
          </a:p>
        </p:txBody>
      </p:sp>
      <p:sp>
        <p:nvSpPr>
          <p:cNvPr id="3" name="Naslov 2"/>
          <p:cNvSpPr>
            <a:spLocks noGrp="1"/>
          </p:cNvSpPr>
          <p:nvPr>
            <p:ph type="title" idx="4294967295"/>
          </p:nvPr>
        </p:nvSpPr>
        <p:spPr>
          <a:xfrm>
            <a:off x="1524000" y="1"/>
            <a:ext cx="9144000" cy="815975"/>
          </a:xfrm>
        </p:spPr>
        <p:txBody>
          <a:bodyPr rtlCol="0">
            <a:normAutofit/>
          </a:bodyPr>
          <a:lstStyle/>
          <a:p>
            <a:pPr algn="ctr" rtl="1">
              <a:defRPr/>
            </a:pPr>
            <a:r>
              <a:rPr lang="en-GB" sz="3200" dirty="0"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So, Why care about safety?</a:t>
            </a:r>
          </a:p>
        </p:txBody>
      </p:sp>
      <p:pic>
        <p:nvPicPr>
          <p:cNvPr id="28676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780658"/>
            <a:ext cx="9144864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775520" y="2384426"/>
            <a:ext cx="1871662" cy="936625"/>
          </a:xfrm>
          <a:prstGeom prst="rect">
            <a:avLst/>
          </a:prstGeom>
          <a:noFill/>
        </p:spPr>
        <p:txBody>
          <a:bodyPr/>
          <a:lstStyle/>
          <a:p>
            <a:pPr algn="ctr" rtl="1">
              <a:defRPr/>
            </a:pPr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فرهنگ ما</a:t>
            </a:r>
            <a:endParaRPr lang="en-GB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847528" y="3697092"/>
            <a:ext cx="1871662" cy="936625"/>
          </a:xfrm>
          <a:prstGeom prst="rect">
            <a:avLst/>
          </a:prstGeom>
          <a:noFill/>
        </p:spPr>
        <p:txBody>
          <a:bodyPr/>
          <a:lstStyle/>
          <a:p>
            <a:pPr algn="ctr" rtl="1">
              <a:defRPr/>
            </a:pPr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ارزشهای ما</a:t>
            </a:r>
            <a:endParaRPr lang="en-GB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247232" y="4878804"/>
            <a:ext cx="1871662" cy="935038"/>
          </a:xfrm>
          <a:prstGeom prst="rect">
            <a:avLst/>
          </a:prstGeom>
          <a:noFill/>
        </p:spPr>
        <p:txBody>
          <a:bodyPr/>
          <a:lstStyle/>
          <a:p>
            <a:pPr algn="ctr" rtl="1">
              <a:defRPr/>
            </a:pPr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موفقیتهای ما</a:t>
            </a:r>
            <a:endParaRPr lang="en-GB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6706079" y="2264257"/>
            <a:ext cx="1872208" cy="936104"/>
          </a:xfrm>
          <a:prstGeom prst="rect">
            <a:avLst/>
          </a:prstGeom>
          <a:noFill/>
        </p:spPr>
        <p:txBody>
          <a:bodyPr/>
          <a:lstStyle/>
          <a:p>
            <a:pPr algn="ctr" rtl="1">
              <a:defRPr/>
            </a:pPr>
            <a:r>
              <a:rPr lang="fa-IR" sz="2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اهمیت دادن به ایمنی بازتابی است از:</a:t>
            </a:r>
            <a:endParaRPr lang="en-GB" sz="2400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5555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دوره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1524000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67439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9840416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6339826" y="1345541"/>
            <a:ext cx="3561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اهمیت و ارزش منابع انسانی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3188372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2315715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3575733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687639" y="1335088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3423119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2187365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2657103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2630184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3031628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33" name="Group 79"/>
          <p:cNvGrpSpPr>
            <a:grpSpLocks/>
          </p:cNvGrpSpPr>
          <p:nvPr/>
        </p:nvGrpSpPr>
        <p:grpSpPr bwMode="auto">
          <a:xfrm>
            <a:off x="6167439" y="1844824"/>
            <a:ext cx="4249737" cy="796464"/>
            <a:chOff x="5410200" y="1447800"/>
            <a:chExt cx="3133725" cy="1095375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31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ound Same Side Corner Rectangle 7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30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9840416" y="2209240"/>
            <a:ext cx="431800" cy="403225"/>
            <a:chOff x="3294062" y="1631156"/>
            <a:chExt cx="460375" cy="460375"/>
          </a:xfrm>
        </p:grpSpPr>
        <p:sp>
          <p:nvSpPr>
            <p:cNvPr id="7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8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2</a:t>
              </a:r>
            </a:p>
          </p:txBody>
        </p:sp>
      </p:grpSp>
      <p:sp>
        <p:nvSpPr>
          <p:cNvPr id="77" name="Tekstboks 72"/>
          <p:cNvSpPr txBox="1">
            <a:spLocks noChangeArrowheads="1"/>
          </p:cNvSpPr>
          <p:nvPr/>
        </p:nvSpPr>
        <p:spPr bwMode="auto">
          <a:xfrm>
            <a:off x="5902036" y="2209239"/>
            <a:ext cx="4010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مزایا و خدمات پرسنلی و برنامه‌های رفاهی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48" name="Group 93"/>
          <p:cNvGrpSpPr>
            <a:grpSpLocks/>
          </p:cNvGrpSpPr>
          <p:nvPr/>
        </p:nvGrpSpPr>
        <p:grpSpPr bwMode="auto">
          <a:xfrm>
            <a:off x="6168009" y="2708920"/>
            <a:ext cx="4249737" cy="864096"/>
            <a:chOff x="5410200" y="1447800"/>
            <a:chExt cx="3133725" cy="1095375"/>
          </a:xfrm>
        </p:grpSpPr>
        <p:grpSp>
          <p:nvGrpSpPr>
            <p:cNvPr id="55" name="Group 95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25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2" name="Round Same Side Corner Rectangle 81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24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3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2" name="Group 44"/>
          <p:cNvGrpSpPr>
            <a:grpSpLocks/>
          </p:cNvGrpSpPr>
          <p:nvPr/>
        </p:nvGrpSpPr>
        <p:grpSpPr bwMode="auto">
          <a:xfrm>
            <a:off x="9840416" y="3068961"/>
            <a:ext cx="431800" cy="403225"/>
            <a:chOff x="3294062" y="1631156"/>
            <a:chExt cx="460375" cy="460375"/>
          </a:xfrm>
        </p:grpSpPr>
        <p:sp>
          <p:nvSpPr>
            <p:cNvPr id="84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2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3</a:t>
              </a:r>
            </a:p>
          </p:txBody>
        </p:sp>
      </p:grpSp>
      <p:sp>
        <p:nvSpPr>
          <p:cNvPr id="86" name="Tekstboks 72"/>
          <p:cNvSpPr txBox="1">
            <a:spLocks noChangeArrowheads="1"/>
          </p:cNvSpPr>
          <p:nvPr/>
        </p:nvSpPr>
        <p:spPr bwMode="auto">
          <a:xfrm>
            <a:off x="6638428" y="3068960"/>
            <a:ext cx="3201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r" defTabSz="457200" rtl="1">
              <a:defRPr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defRPr>
            </a:lvl1pPr>
          </a:lstStyle>
          <a:p>
            <a:r>
              <a:rPr lang="fa-IR" dirty="0" smtClean="0"/>
              <a:t>ان</a:t>
            </a:r>
            <a:r>
              <a:rPr lang="fa-IR" dirty="0"/>
              <a:t>گ</a:t>
            </a:r>
            <a:r>
              <a:rPr lang="fa-IR" dirty="0" smtClean="0"/>
              <a:t>یزش </a:t>
            </a:r>
            <a:r>
              <a:rPr lang="fa-IR" dirty="0"/>
              <a:t>و امور رفاهی</a:t>
            </a:r>
            <a:endParaRPr lang="da-DK" dirty="0"/>
          </a:p>
        </p:txBody>
      </p:sp>
      <p:grpSp>
        <p:nvGrpSpPr>
          <p:cNvPr id="3168" name="Group 79"/>
          <p:cNvGrpSpPr>
            <a:grpSpLocks/>
          </p:cNvGrpSpPr>
          <p:nvPr/>
        </p:nvGrpSpPr>
        <p:grpSpPr bwMode="auto">
          <a:xfrm>
            <a:off x="6168008" y="3645025"/>
            <a:ext cx="4248150" cy="725249"/>
            <a:chOff x="5410200" y="1447800"/>
            <a:chExt cx="3133725" cy="1095375"/>
          </a:xfrm>
        </p:grpSpPr>
        <p:grpSp>
          <p:nvGrpSpPr>
            <p:cNvPr id="3169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1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1" name="Round Same Side Corner Rectangle 90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18" name="Rektangel 76"/>
            <p:cNvSpPr>
              <a:spLocks noChangeArrowheads="1"/>
            </p:cNvSpPr>
            <p:nvPr/>
          </p:nvSpPr>
          <p:spPr bwMode="auto">
            <a:xfrm>
              <a:off x="5543550" y="1476376"/>
              <a:ext cx="2435225" cy="39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0" name="Group 44"/>
          <p:cNvGrpSpPr>
            <a:grpSpLocks/>
          </p:cNvGrpSpPr>
          <p:nvPr/>
        </p:nvGrpSpPr>
        <p:grpSpPr bwMode="auto">
          <a:xfrm>
            <a:off x="9840416" y="3861049"/>
            <a:ext cx="431800" cy="403225"/>
            <a:chOff x="3294062" y="1631156"/>
            <a:chExt cx="460375" cy="460375"/>
          </a:xfrm>
        </p:grpSpPr>
        <p:sp>
          <p:nvSpPr>
            <p:cNvPr id="93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16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4</a:t>
              </a:r>
            </a:p>
          </p:txBody>
        </p:sp>
      </p:grpSp>
      <p:sp>
        <p:nvSpPr>
          <p:cNvPr id="95" name="Tekstboks 72"/>
          <p:cNvSpPr txBox="1">
            <a:spLocks noChangeArrowheads="1"/>
          </p:cNvSpPr>
          <p:nvPr/>
        </p:nvSpPr>
        <p:spPr bwMode="auto">
          <a:xfrm>
            <a:off x="5267246" y="3906618"/>
            <a:ext cx="471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قانون خدمات کشوری و شرایط فیزیکی محیط کار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grpSp>
        <p:nvGrpSpPr>
          <p:cNvPr id="3171" name="Group 79"/>
          <p:cNvGrpSpPr>
            <a:grpSpLocks/>
          </p:cNvGrpSpPr>
          <p:nvPr/>
        </p:nvGrpSpPr>
        <p:grpSpPr bwMode="auto">
          <a:xfrm>
            <a:off x="6181455" y="4437113"/>
            <a:ext cx="4248150" cy="807343"/>
            <a:chOff x="5410200" y="1447800"/>
            <a:chExt cx="3133725" cy="1095375"/>
          </a:xfrm>
        </p:grpSpPr>
        <p:grpSp>
          <p:nvGrpSpPr>
            <p:cNvPr id="3172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109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10" name="Round Same Side Corner Rectangle 109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08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173" name="Group 44"/>
          <p:cNvGrpSpPr>
            <a:grpSpLocks/>
          </p:cNvGrpSpPr>
          <p:nvPr/>
        </p:nvGrpSpPr>
        <p:grpSpPr bwMode="auto">
          <a:xfrm>
            <a:off x="9840664" y="4697215"/>
            <a:ext cx="431800" cy="403225"/>
            <a:chOff x="3294062" y="1631156"/>
            <a:chExt cx="460375" cy="460375"/>
          </a:xfrm>
        </p:grpSpPr>
        <p:sp>
          <p:nvSpPr>
            <p:cNvPr id="112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13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5</a:t>
              </a:r>
              <a:endParaRPr lang="da-DK" dirty="0">
                <a:solidFill>
                  <a:srgbClr val="151616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14" name="Tekstboks 72"/>
          <p:cNvSpPr txBox="1">
            <a:spLocks noChangeArrowheads="1"/>
          </p:cNvSpPr>
          <p:nvPr/>
        </p:nvSpPr>
        <p:spPr bwMode="auto">
          <a:xfrm>
            <a:off x="6384032" y="4812407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ایمنی و بهداشت در </a:t>
            </a: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محیط کار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29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7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3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7" grpId="0"/>
      <p:bldP spid="86" grpId="0"/>
      <p:bldP spid="95" grpId="0"/>
      <p:bldP spid="1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410"/>
            <a:ext cx="9144000" cy="66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2476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338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7720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BF1F36-F69D-4223-8D52-029576EF40FC}" type="slidenum">
              <a:rPr lang="ar-SA" smtClean="0"/>
              <a:pPr/>
              <a:t>6</a:t>
            </a:fld>
            <a:endParaRPr lang="en-US" dirty="0" smtClean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3865184" y="1837976"/>
            <a:ext cx="5791200" cy="32004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rtl="1" eaLnBrk="1" hangingPunct="1">
              <a:defRPr/>
            </a:pPr>
            <a:endParaRPr lang="fa-IR" sz="2000">
              <a:solidFill>
                <a:srgbClr val="0066FF"/>
              </a:solidFill>
              <a:latin typeface="Persian" pitchFamily="2" charset="0"/>
              <a:cs typeface="Badr" pitchFamily="2" charset="-78"/>
            </a:endParaRPr>
          </a:p>
        </p:txBody>
      </p:sp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3865184" y="2904776"/>
            <a:ext cx="57912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a-IR"/>
          </a:p>
        </p:txBody>
      </p:sp>
      <p:sp>
        <p:nvSpPr>
          <p:cNvPr id="17413" name="Line 4"/>
          <p:cNvSpPr>
            <a:spLocks noChangeShapeType="1"/>
          </p:cNvSpPr>
          <p:nvPr/>
        </p:nvSpPr>
        <p:spPr bwMode="auto">
          <a:xfrm>
            <a:off x="3865184" y="3971576"/>
            <a:ext cx="5715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a-IR"/>
          </a:p>
        </p:txBody>
      </p:sp>
      <p:sp>
        <p:nvSpPr>
          <p:cNvPr id="17414" name="Line 5"/>
          <p:cNvSpPr>
            <a:spLocks noChangeShapeType="1"/>
          </p:cNvSpPr>
          <p:nvPr/>
        </p:nvSpPr>
        <p:spPr bwMode="auto">
          <a:xfrm>
            <a:off x="3925510" y="1866552"/>
            <a:ext cx="3138487" cy="3171825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a-IR"/>
          </a:p>
        </p:txBody>
      </p:sp>
      <p:sp>
        <p:nvSpPr>
          <p:cNvPr id="17415" name="Line 6"/>
          <p:cNvSpPr>
            <a:spLocks noChangeShapeType="1"/>
          </p:cNvSpPr>
          <p:nvPr/>
        </p:nvSpPr>
        <p:spPr bwMode="auto">
          <a:xfrm>
            <a:off x="6632196" y="1866552"/>
            <a:ext cx="3024188" cy="3138487"/>
          </a:xfrm>
          <a:prstGeom prst="line">
            <a:avLst/>
          </a:prstGeom>
          <a:noFill/>
          <a:ln w="28575">
            <a:solidFill>
              <a:srgbClr val="C00000"/>
            </a:solidFill>
            <a:prstDash val="dash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a-IR"/>
          </a:p>
        </p:txBody>
      </p:sp>
      <p:sp>
        <p:nvSpPr>
          <p:cNvPr id="17416" name="WordArt 7"/>
          <p:cNvSpPr>
            <a:spLocks noChangeArrowheads="1" noChangeShapeType="1" noTextEdit="1"/>
          </p:cNvSpPr>
          <p:nvPr/>
        </p:nvSpPr>
        <p:spPr bwMode="auto">
          <a:xfrm>
            <a:off x="7711697" y="2053876"/>
            <a:ext cx="1712913" cy="679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/>
            <a:r>
              <a:rPr lang="fa-IR" sz="1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cs typeface="B Roya"/>
              </a:rPr>
              <a:t>مهارت ادراكي</a:t>
            </a:r>
          </a:p>
        </p:txBody>
      </p:sp>
      <p:sp>
        <p:nvSpPr>
          <p:cNvPr id="17417" name="WordArt 8"/>
          <p:cNvSpPr>
            <a:spLocks noChangeArrowheads="1" noChangeShapeType="1" noTextEdit="1"/>
          </p:cNvSpPr>
          <p:nvPr/>
        </p:nvSpPr>
        <p:spPr bwMode="auto">
          <a:xfrm>
            <a:off x="6189285" y="3138138"/>
            <a:ext cx="13795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/>
            <a:r>
              <a:rPr lang="fa-IR" sz="1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cs typeface="B Roya"/>
              </a:rPr>
              <a:t>مهارت انساني</a:t>
            </a:r>
          </a:p>
        </p:txBody>
      </p:sp>
      <p:sp>
        <p:nvSpPr>
          <p:cNvPr id="118793" name="WordArt 9"/>
          <p:cNvSpPr>
            <a:spLocks noChangeArrowheads="1" noChangeShapeType="1" noTextEdit="1"/>
          </p:cNvSpPr>
          <p:nvPr/>
        </p:nvSpPr>
        <p:spPr bwMode="auto">
          <a:xfrm>
            <a:off x="4040032" y="3421482"/>
            <a:ext cx="1368152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 eaLnBrk="1" hangingPunct="1">
              <a:defRPr/>
            </a:pPr>
            <a:r>
              <a:rPr lang="fa-IR" sz="16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latin typeface="Koodak Mazar"/>
                <a:cs typeface="B Roya" pitchFamily="2" charset="-78"/>
              </a:rPr>
              <a:t>مهارت</a:t>
            </a:r>
            <a:r>
              <a:rPr lang="fa-IR" sz="1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Koodak Mazar"/>
              </a:rPr>
              <a:t> </a:t>
            </a:r>
          </a:p>
          <a:p>
            <a:pPr algn="ctr" rtl="1" eaLnBrk="1" hangingPunct="1">
              <a:defRPr/>
            </a:pPr>
            <a:r>
              <a:rPr lang="fa-IR" sz="16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  <a:latin typeface="Koodak Mazar"/>
                <a:cs typeface="B Roya" pitchFamily="2" charset="-78"/>
              </a:rPr>
              <a:t>فني</a:t>
            </a:r>
          </a:p>
        </p:txBody>
      </p:sp>
      <p:sp>
        <p:nvSpPr>
          <p:cNvPr id="17419" name="WordArt 10"/>
          <p:cNvSpPr>
            <a:spLocks noChangeArrowheads="1" noChangeShapeType="1" noTextEdit="1"/>
          </p:cNvSpPr>
          <p:nvPr/>
        </p:nvSpPr>
        <p:spPr bwMode="auto">
          <a:xfrm>
            <a:off x="2569785" y="2371376"/>
            <a:ext cx="10953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مديريت ارشد</a:t>
            </a:r>
          </a:p>
        </p:txBody>
      </p:sp>
      <p:sp>
        <p:nvSpPr>
          <p:cNvPr id="17420" name="WordArt 11"/>
          <p:cNvSpPr>
            <a:spLocks noChangeArrowheads="1" noChangeShapeType="1" noTextEdit="1"/>
          </p:cNvSpPr>
          <p:nvPr/>
        </p:nvSpPr>
        <p:spPr bwMode="auto">
          <a:xfrm>
            <a:off x="2365349" y="3242210"/>
            <a:ext cx="1367200" cy="355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/>
            <a:r>
              <a:rPr lang="fa-IR" sz="14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339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مديريت </a:t>
            </a:r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میانی</a:t>
            </a:r>
            <a:endParaRPr lang="fa-IR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7421" name="WordArt 12"/>
          <p:cNvSpPr>
            <a:spLocks noChangeArrowheads="1" noChangeShapeType="1" noTextEdit="1"/>
          </p:cNvSpPr>
          <p:nvPr/>
        </p:nvSpPr>
        <p:spPr bwMode="auto">
          <a:xfrm>
            <a:off x="2365349" y="4357586"/>
            <a:ext cx="1433161" cy="37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مديريت عملياتي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1524000" y="1"/>
            <a:ext cx="9144000" cy="881063"/>
            <a:chOff x="0" y="0"/>
            <a:chExt cx="9144000" cy="881336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18" name="Rectangle 2"/>
              <p:cNvSpPr/>
              <p:nvPr/>
            </p:nvSpPr>
            <p:spPr>
              <a:xfrm>
                <a:off x="0" y="0"/>
                <a:ext cx="5651500" cy="1079955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35375" y="0"/>
                <a:ext cx="5508625" cy="107995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0" y="115924"/>
              <a:ext cx="9144000" cy="765412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/>
              <a:r>
                <a:rPr lang="fa-IR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مهارت‌های مدیریت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79"/>
            <a:ext cx="1423686" cy="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1104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191497" name="Picture 9" descr="2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9144000" cy="6827838"/>
          </a:xfrm>
        </p:spPr>
      </p:pic>
    </p:spTree>
    <p:extLst>
      <p:ext uri="{BB962C8B-B14F-4D97-AF65-F5344CB8AC3E}">
        <p14:creationId xmlns:p14="http://schemas.microsoft.com/office/powerpoint/2010/main" val="226048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764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7211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409700"/>
            <a:ext cx="6418263" cy="48387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abgoun@KGroupCo.ir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69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2108200" y="144464"/>
            <a:ext cx="8223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fa-IR" sz="3800">
                <a:solidFill>
                  <a:srgbClr val="FFFFFF"/>
                </a:solidFill>
                <a:latin typeface="Calibri" pitchFamily="34" charset="0"/>
                <a:cs typeface="B Yagut" pitchFamily="2" charset="-78"/>
              </a:rPr>
              <a:t>من گشته ام نبود، تو دیگر نگرد نیست </a:t>
            </a:r>
            <a:endParaRPr lang="en-US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1789" y="419126"/>
            <a:ext cx="8886825" cy="6124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خطی نوشته بود :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" من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گشته</a:t>
            </a:r>
            <a:r>
              <a:rPr lang="fa-IR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‌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ام </a:t>
            </a:r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نبود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تو دیگر نگرد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نیست "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این آیه ملال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در من هزار مرتبه تکرار گشت و گشت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چشمم برای اینهمه سرگشتگی گریست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در جستجوی آب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حیاتی؟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در بیکران این ظلمت آیا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در آرزوی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رحم؟ عدالت؟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دنبال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دوست؟ عشق؟ 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ما نیز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گشته</a:t>
            </a:r>
            <a:r>
              <a:rPr lang="fa-IR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‌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ایم </a:t>
            </a:r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...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و آن شیخ با چراغ همی گشت گرد شهر ...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/>
            <a:r>
              <a:rPr lang="ar-SA" sz="2800" dirty="0">
                <a:latin typeface="IRANSans" panose="02040503050201020203" pitchFamily="18" charset="-78"/>
                <a:cs typeface="IRANSans" panose="02040503050201020203" pitchFamily="18" charset="-78"/>
              </a:rPr>
              <a:t>آیا تو نیز چنان او انسانت </a:t>
            </a:r>
            <a:r>
              <a:rPr lang="ar-SA" sz="28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آرزوست؟</a:t>
            </a:r>
            <a:endParaRPr lang="en-U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51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71638" y="1338264"/>
            <a:ext cx="8888412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گر </a:t>
            </a:r>
            <a:r>
              <a:rPr lang="ar-SA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خسته</a:t>
            </a:r>
            <a:r>
              <a:rPr lang="fa-IR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‌</a:t>
            </a:r>
            <a:r>
              <a:rPr lang="ar-SA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ای </a:t>
            </a: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بمان و اگر خواستی بدان</a:t>
            </a: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>
              <a:defRPr/>
            </a:pP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ما را تمام لذت هستی به جستجوست</a:t>
            </a: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>
              <a:defRPr/>
            </a:pP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پویندگی تمام معنای زندگی است</a:t>
            </a: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>
              <a:defRPr/>
            </a:pP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هرگز نگرد نیست</a:t>
            </a: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 rtl="1">
              <a:defRPr/>
            </a:pPr>
            <a:r>
              <a:rPr lang="ar-SA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سزاوار مرد </a:t>
            </a:r>
            <a:r>
              <a:rPr lang="ar-SA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نیست</a:t>
            </a:r>
            <a:r>
              <a:rPr lang="fa-IR" sz="32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.</a:t>
            </a: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158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0"/>
            <a:ext cx="9144000" cy="863600"/>
            <a:chOff x="0" y="0"/>
            <a:chExt cx="9144000" cy="10801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5651500" cy="1080120"/>
            </a:xfrm>
            <a:prstGeom prst="rect">
              <a:avLst/>
            </a:prstGeom>
            <a:solidFill>
              <a:srgbClr val="FF6699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5375" y="0"/>
              <a:ext cx="5508625" cy="1080120"/>
            </a:xfrm>
            <a:prstGeom prst="rect">
              <a:avLst/>
            </a:prstGeom>
            <a:solidFill>
              <a:schemeClr val="accent6">
                <a:lumMod val="75000"/>
                <a:alpha val="6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5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524000" y="115889"/>
            <a:ext cx="9144000" cy="7651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208214" y="233363"/>
            <a:ext cx="7991475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fa-IR" sz="3200" dirty="0">
                <a:latin typeface="IRANSans" panose="02040503050201020203" pitchFamily="18" charset="-78"/>
                <a:cs typeface="IRANSans" panose="02040503050201020203" pitchFamily="18" charset="-78"/>
              </a:rPr>
              <a:t>سرفصل‌های دوره</a:t>
            </a:r>
            <a:endParaRPr lang="en-I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 rot="10800000">
            <a:off x="1524000" y="2913063"/>
            <a:ext cx="9144000" cy="2590800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61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167439" y="908721"/>
            <a:ext cx="4249737" cy="868869"/>
            <a:chOff x="5410200" y="1447800"/>
            <a:chExt cx="3133725" cy="109537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78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Round Same Side Corner Rectangle 13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77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2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9840416" y="1273534"/>
            <a:ext cx="431800" cy="403225"/>
            <a:chOff x="3294062" y="1631156"/>
            <a:chExt cx="460375" cy="460375"/>
          </a:xfrm>
        </p:grpSpPr>
        <p:sp>
          <p:nvSpPr>
            <p:cNvPr id="16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75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1</a:t>
              </a:r>
            </a:p>
          </p:txBody>
        </p:sp>
      </p:grpSp>
      <p:sp>
        <p:nvSpPr>
          <p:cNvPr id="18" name="Tekstboks 72"/>
          <p:cNvSpPr txBox="1">
            <a:spLocks noChangeArrowheads="1"/>
          </p:cNvSpPr>
          <p:nvPr/>
        </p:nvSpPr>
        <p:spPr bwMode="auto">
          <a:xfrm>
            <a:off x="6339826" y="1345541"/>
            <a:ext cx="3561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اهمیت و ارزش منابع انسانی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Ellipse 98"/>
          <p:cNvSpPr/>
          <p:nvPr/>
        </p:nvSpPr>
        <p:spPr bwMode="auto">
          <a:xfrm>
            <a:off x="3188372" y="4100574"/>
            <a:ext cx="675416" cy="21538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2315715" y="4238162"/>
            <a:ext cx="686199" cy="19750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3575733" y="4383771"/>
            <a:ext cx="1473766" cy="305594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75000"/>
                  <a:alpha val="76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687639" y="1335088"/>
            <a:ext cx="1320130" cy="3261682"/>
            <a:chOff x="1711259" y="1012202"/>
            <a:chExt cx="2835956" cy="5047286"/>
          </a:xfrm>
        </p:grpSpPr>
        <p:sp>
          <p:nvSpPr>
            <p:cNvPr id="23" name="Can 22"/>
            <p:cNvSpPr>
              <a:spLocks noChangeArrowheads="1"/>
            </p:cNvSpPr>
            <p:nvPr/>
          </p:nvSpPr>
          <p:spPr bwMode="auto">
            <a:xfrm rot="1586669" flipH="1">
              <a:off x="2835479" y="1536142"/>
              <a:ext cx="212776" cy="4156589"/>
            </a:xfrm>
            <a:prstGeom prst="can">
              <a:avLst>
                <a:gd name="adj" fmla="val 24961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Can 23"/>
            <p:cNvSpPr>
              <a:spLocks noChangeArrowheads="1"/>
            </p:cNvSpPr>
            <p:nvPr/>
          </p:nvSpPr>
          <p:spPr bwMode="auto">
            <a:xfrm rot="-1586669">
              <a:off x="3519855" y="1491686"/>
              <a:ext cx="198486" cy="4567802"/>
            </a:xfrm>
            <a:prstGeom prst="can">
              <a:avLst>
                <a:gd name="adj" fmla="val 25038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Can 24"/>
            <p:cNvSpPr>
              <a:spLocks noChangeArrowheads="1"/>
            </p:cNvSpPr>
            <p:nvPr/>
          </p:nvSpPr>
          <p:spPr bwMode="auto">
            <a:xfrm rot="-458329">
              <a:off x="3129236" y="1782234"/>
              <a:ext cx="212776" cy="3643763"/>
            </a:xfrm>
            <a:prstGeom prst="can">
              <a:avLst>
                <a:gd name="adj" fmla="val 24974"/>
              </a:avLst>
            </a:prstGeom>
            <a:gradFill rotWithShape="1">
              <a:gsLst>
                <a:gs pos="0">
                  <a:srgbClr val="4A452A"/>
                </a:gs>
                <a:gs pos="46000">
                  <a:srgbClr val="DDD9C3"/>
                </a:gs>
                <a:gs pos="100000">
                  <a:srgbClr val="4A452A"/>
                </a:gs>
              </a:gsLst>
              <a:lin ang="6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1" name="Group 21"/>
            <p:cNvGrpSpPr>
              <a:grpSpLocks/>
            </p:cNvGrpSpPr>
            <p:nvPr/>
          </p:nvGrpSpPr>
          <p:grpSpPr bwMode="auto">
            <a:xfrm rot="552570">
              <a:off x="1711259" y="1012202"/>
              <a:ext cx="2835956" cy="3726247"/>
              <a:chOff x="6908974" y="1411727"/>
              <a:chExt cx="1708455" cy="2245026"/>
            </a:xfrm>
          </p:grpSpPr>
          <p:sp>
            <p:nvSpPr>
              <p:cNvPr id="27" name="Donut 26"/>
              <p:cNvSpPr/>
              <p:nvPr/>
            </p:nvSpPr>
            <p:spPr>
              <a:xfrm>
                <a:off x="7006276" y="1406420"/>
                <a:ext cx="1603231" cy="2245072"/>
              </a:xfrm>
              <a:prstGeom prst="donut">
                <a:avLst>
                  <a:gd name="adj" fmla="val 7654"/>
                </a:avLst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899161" y="1409173"/>
                <a:ext cx="1604188" cy="22450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Donut 28"/>
              <p:cNvSpPr/>
              <p:nvPr/>
            </p:nvSpPr>
            <p:spPr>
              <a:xfrm>
                <a:off x="7108316" y="1695786"/>
                <a:ext cx="1189988" cy="1667304"/>
              </a:xfrm>
              <a:prstGeom prst="donut">
                <a:avLst>
                  <a:gd name="adj" fmla="val 12228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0" name="Donut 29"/>
              <p:cNvSpPr/>
              <p:nvPr/>
            </p:nvSpPr>
            <p:spPr>
              <a:xfrm>
                <a:off x="6899161" y="1409173"/>
                <a:ext cx="1604188" cy="2245072"/>
              </a:xfrm>
              <a:prstGeom prst="donut">
                <a:avLst>
                  <a:gd name="adj" fmla="val 7654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596509" y="2385832"/>
                <a:ext cx="209491" cy="29175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Donut 31"/>
              <p:cNvSpPr/>
              <p:nvPr/>
            </p:nvSpPr>
            <p:spPr>
              <a:xfrm>
                <a:off x="7357364" y="2050075"/>
                <a:ext cx="687782" cy="963267"/>
              </a:xfrm>
              <a:prstGeom prst="donut">
                <a:avLst>
                  <a:gd name="adj" fmla="val 19297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</p:grpSp>
      <p:grpSp>
        <p:nvGrpSpPr>
          <p:cNvPr id="12" name="Group 71"/>
          <p:cNvGrpSpPr>
            <a:grpSpLocks/>
          </p:cNvGrpSpPr>
          <p:nvPr/>
        </p:nvGrpSpPr>
        <p:grpSpPr bwMode="auto">
          <a:xfrm rot="-8599160">
            <a:off x="3423119" y="2587978"/>
            <a:ext cx="591324" cy="266762"/>
            <a:chOff x="402914" y="4892498"/>
            <a:chExt cx="3257970" cy="1058999"/>
          </a:xfrm>
        </p:grpSpPr>
        <p:sp>
          <p:nvSpPr>
            <p:cNvPr id="34" name="Freeform 33"/>
            <p:cNvSpPr/>
            <p:nvPr/>
          </p:nvSpPr>
          <p:spPr>
            <a:xfrm>
              <a:off x="3055706" y="5386472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7011" y="5353039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6734" y="5335939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5400000">
              <a:off x="632910" y="4727268"/>
              <a:ext cx="855345" cy="1160651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6200000">
              <a:off x="627305" y="494475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5400000">
              <a:off x="773355" y="4873122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13" name="Group 103"/>
          <p:cNvGrpSpPr>
            <a:grpSpLocks/>
          </p:cNvGrpSpPr>
          <p:nvPr/>
        </p:nvGrpSpPr>
        <p:grpSpPr bwMode="auto">
          <a:xfrm>
            <a:off x="2187365" y="2336024"/>
            <a:ext cx="1108732" cy="491458"/>
            <a:chOff x="381979" y="2383036"/>
            <a:chExt cx="2874402" cy="917333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381979" y="2383036"/>
              <a:ext cx="2310988" cy="917333"/>
              <a:chOff x="404116" y="4900455"/>
              <a:chExt cx="2647832" cy="105104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23644" y="5310778"/>
                <a:ext cx="228340" cy="230396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50000"/>
                    </a:schemeClr>
                  </a:gs>
                  <a:gs pos="51000">
                    <a:schemeClr val="bg2">
                      <a:lumMod val="9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4116" y="5332720"/>
                <a:ext cx="2419528" cy="186511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47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5" name="Pie 44"/>
              <p:cNvSpPr/>
              <p:nvPr/>
            </p:nvSpPr>
            <p:spPr>
              <a:xfrm rot="5400000">
                <a:off x="569046" y="4748698"/>
                <a:ext cx="857949" cy="1161462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6" name="Pie 33"/>
              <p:cNvSpPr/>
              <p:nvPr/>
            </p:nvSpPr>
            <p:spPr>
              <a:xfrm rot="16200000">
                <a:off x="567949" y="4940694"/>
                <a:ext cx="857949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Pie 46"/>
              <p:cNvSpPr/>
              <p:nvPr/>
            </p:nvSpPr>
            <p:spPr>
              <a:xfrm rot="5400000">
                <a:off x="698507" y="4829884"/>
                <a:ext cx="596834" cy="1163657"/>
              </a:xfrm>
              <a:prstGeom prst="pie">
                <a:avLst>
                  <a:gd name="adj1" fmla="val 5390094"/>
                  <a:gd name="adj2" fmla="val 16200000"/>
                </a:avLst>
              </a:pr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dirty="0">
                  <a:solidFill>
                    <a:prstClr val="black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2" name="Round Same Side Corner Rectangle 41"/>
            <p:cNvSpPr/>
            <p:nvPr/>
          </p:nvSpPr>
          <p:spPr>
            <a:xfrm rot="5400000">
              <a:off x="2939261" y="2560011"/>
              <a:ext cx="70859" cy="5633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17" name="Group 104"/>
          <p:cNvGrpSpPr>
            <a:grpSpLocks/>
          </p:cNvGrpSpPr>
          <p:nvPr/>
        </p:nvGrpSpPr>
        <p:grpSpPr bwMode="auto">
          <a:xfrm rot="-2596293">
            <a:off x="2657103" y="3108774"/>
            <a:ext cx="591324" cy="266763"/>
            <a:chOff x="402914" y="4892498"/>
            <a:chExt cx="3257970" cy="1058999"/>
          </a:xfrm>
        </p:grpSpPr>
        <p:sp>
          <p:nvSpPr>
            <p:cNvPr id="49" name="Freeform 48"/>
            <p:cNvSpPr/>
            <p:nvPr/>
          </p:nvSpPr>
          <p:spPr>
            <a:xfrm>
              <a:off x="3048411" y="5367300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823938" y="530594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4583" y="5326518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552600" y="4696203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6200000">
              <a:off x="555716" y="4894925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5400000">
              <a:off x="697285" y="4809524"/>
              <a:ext cx="598743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2" name="Group 111"/>
          <p:cNvGrpSpPr>
            <a:grpSpLocks/>
          </p:cNvGrpSpPr>
          <p:nvPr/>
        </p:nvGrpSpPr>
        <p:grpSpPr bwMode="auto">
          <a:xfrm rot="1585899">
            <a:off x="2630184" y="1829601"/>
            <a:ext cx="591324" cy="266762"/>
            <a:chOff x="402914" y="4892498"/>
            <a:chExt cx="3257970" cy="1058999"/>
          </a:xfrm>
        </p:grpSpPr>
        <p:sp>
          <p:nvSpPr>
            <p:cNvPr id="56" name="Freeform 55"/>
            <p:cNvSpPr/>
            <p:nvPr/>
          </p:nvSpPr>
          <p:spPr>
            <a:xfrm>
              <a:off x="3045061" y="5380695"/>
              <a:ext cx="610869" cy="81461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87541" y="5298831"/>
              <a:ext cx="228058" cy="232166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1655" y="5332802"/>
              <a:ext cx="2419043" cy="187361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5400000">
              <a:off x="549953" y="4738121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6200000">
              <a:off x="549486" y="4938490"/>
              <a:ext cx="855345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5400000">
              <a:off x="680079" y="4829198"/>
              <a:ext cx="594669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 rot="4606536">
            <a:off x="3031628" y="1428659"/>
            <a:ext cx="820807" cy="192920"/>
            <a:chOff x="402914" y="4892498"/>
            <a:chExt cx="3257970" cy="1058999"/>
          </a:xfrm>
        </p:grpSpPr>
        <p:sp>
          <p:nvSpPr>
            <p:cNvPr id="63" name="Freeform 62"/>
            <p:cNvSpPr/>
            <p:nvPr/>
          </p:nvSpPr>
          <p:spPr>
            <a:xfrm>
              <a:off x="3022519" y="5349348"/>
              <a:ext cx="610869" cy="81149"/>
            </a:xfrm>
            <a:custGeom>
              <a:avLst/>
              <a:gdLst>
                <a:gd name="connsiteX0" fmla="*/ 0 w 649797"/>
                <a:gd name="connsiteY0" fmla="*/ 0 h 81719"/>
                <a:gd name="connsiteX1" fmla="*/ 608938 w 649797"/>
                <a:gd name="connsiteY1" fmla="*/ 0 h 81719"/>
                <a:gd name="connsiteX2" fmla="*/ 649797 w 649797"/>
                <a:gd name="connsiteY2" fmla="*/ 40860 h 81719"/>
                <a:gd name="connsiteX3" fmla="*/ 608938 w 649797"/>
                <a:gd name="connsiteY3" fmla="*/ 81719 h 81719"/>
                <a:gd name="connsiteX4" fmla="*/ 0 w 649797"/>
                <a:gd name="connsiteY4" fmla="*/ 81719 h 81719"/>
                <a:gd name="connsiteX5" fmla="*/ 0 w 649797"/>
                <a:gd name="connsiteY5" fmla="*/ 0 h 81719"/>
                <a:gd name="connsiteX0" fmla="*/ 0 w 608937"/>
                <a:gd name="connsiteY0" fmla="*/ 0 h 81719"/>
                <a:gd name="connsiteX1" fmla="*/ 608938 w 608937"/>
                <a:gd name="connsiteY1" fmla="*/ 0 h 81719"/>
                <a:gd name="connsiteX2" fmla="*/ 602951 w 608937"/>
                <a:gd name="connsiteY2" fmla="*/ 31413 h 81719"/>
                <a:gd name="connsiteX3" fmla="*/ 608938 w 608937"/>
                <a:gd name="connsiteY3" fmla="*/ 81719 h 81719"/>
                <a:gd name="connsiteX4" fmla="*/ 0 w 608937"/>
                <a:gd name="connsiteY4" fmla="*/ 81719 h 81719"/>
                <a:gd name="connsiteX5" fmla="*/ 0 w 608937"/>
                <a:gd name="connsiteY5" fmla="*/ 0 h 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937" h="81719">
                  <a:moveTo>
                    <a:pt x="0" y="0"/>
                  </a:moveTo>
                  <a:lnTo>
                    <a:pt x="608938" y="0"/>
                  </a:lnTo>
                  <a:lnTo>
                    <a:pt x="602951" y="31413"/>
                  </a:lnTo>
                  <a:lnTo>
                    <a:pt x="608938" y="81719"/>
                  </a:lnTo>
                  <a:lnTo>
                    <a:pt x="0" y="8171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lumMod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89300" y="5318661"/>
              <a:ext cx="228058" cy="231277"/>
            </a:xfrm>
            <a:prstGeom prst="rect">
              <a:avLst/>
            </a:prstGeom>
            <a:gradFill>
              <a:gsLst>
                <a:gs pos="0">
                  <a:schemeClr val="bg2">
                    <a:lumMod val="50000"/>
                  </a:schemeClr>
                </a:gs>
                <a:gs pos="51000">
                  <a:schemeClr val="bg2">
                    <a:lumMod val="9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3739" y="5290581"/>
              <a:ext cx="2419043" cy="1866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47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5400000">
              <a:off x="543683" y="4725221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16200000">
              <a:off x="525546" y="4908536"/>
              <a:ext cx="860182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5400000">
              <a:off x="665612" y="4794227"/>
              <a:ext cx="600504" cy="1160653"/>
            </a:xfrm>
            <a:prstGeom prst="pie">
              <a:avLst>
                <a:gd name="adj1" fmla="val 5390094"/>
                <a:gd name="adj2" fmla="val 1620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33" name="Group 79"/>
          <p:cNvGrpSpPr>
            <a:grpSpLocks/>
          </p:cNvGrpSpPr>
          <p:nvPr/>
        </p:nvGrpSpPr>
        <p:grpSpPr bwMode="auto">
          <a:xfrm>
            <a:off x="6167439" y="1844824"/>
            <a:ext cx="4249737" cy="796464"/>
            <a:chOff x="5410200" y="1447800"/>
            <a:chExt cx="3133725" cy="1095375"/>
          </a:xfrm>
        </p:grpSpPr>
        <p:grpSp>
          <p:nvGrpSpPr>
            <p:cNvPr id="40" name="Group 80"/>
            <p:cNvGrpSpPr>
              <a:grpSpLocks/>
            </p:cNvGrpSpPr>
            <p:nvPr/>
          </p:nvGrpSpPr>
          <p:grpSpPr bwMode="auto">
            <a:xfrm>
              <a:off x="5410200" y="1447800"/>
              <a:ext cx="3133725" cy="1095375"/>
              <a:chOff x="5410200" y="1447800"/>
              <a:chExt cx="3133725" cy="1095375"/>
            </a:xfrm>
          </p:grpSpPr>
          <p:sp>
            <p:nvSpPr>
              <p:cNvPr id="3131" name="Rounded Rectangle 27"/>
              <p:cNvSpPr>
                <a:spLocks noChangeArrowheads="1"/>
              </p:cNvSpPr>
              <p:nvPr/>
            </p:nvSpPr>
            <p:spPr bwMode="auto">
              <a:xfrm rot="16200000" flipH="1">
                <a:off x="6437313" y="436562"/>
                <a:ext cx="1079500" cy="3133725"/>
              </a:xfrm>
              <a:prstGeom prst="roundRect">
                <a:avLst>
                  <a:gd name="adj" fmla="val 7870"/>
                </a:avLst>
              </a:prstGeom>
              <a:solidFill>
                <a:srgbClr val="FFFFFF"/>
              </a:solidFill>
              <a:ln w="6350">
                <a:solidFill>
                  <a:srgbClr val="D9D9D9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rtl="0"/>
                <a:endParaRPr lang="fa-IR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ound Same Side Corner Rectangle 72"/>
              <p:cNvSpPr/>
              <p:nvPr/>
            </p:nvSpPr>
            <p:spPr>
              <a:xfrm>
                <a:off x="5410200" y="1447800"/>
                <a:ext cx="3133725" cy="314325"/>
              </a:xfrm>
              <a:prstGeom prst="round2SameRect">
                <a:avLst>
                  <a:gd name="adj1" fmla="val 27778"/>
                  <a:gd name="adj2" fmla="val 0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3130" name="Rektangel 76"/>
            <p:cNvSpPr>
              <a:spLocks noChangeArrowheads="1"/>
            </p:cNvSpPr>
            <p:nvPr/>
          </p:nvSpPr>
          <p:spPr bwMode="auto">
            <a:xfrm>
              <a:off x="5543550" y="1476375"/>
              <a:ext cx="2435225" cy="35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endParaRPr lang="fa-IR" sz="1100" b="1" noProof="1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1" name="Group 44"/>
          <p:cNvGrpSpPr>
            <a:grpSpLocks/>
          </p:cNvGrpSpPr>
          <p:nvPr/>
        </p:nvGrpSpPr>
        <p:grpSpPr bwMode="auto">
          <a:xfrm>
            <a:off x="9840416" y="2209240"/>
            <a:ext cx="431800" cy="403225"/>
            <a:chOff x="3294062" y="1631156"/>
            <a:chExt cx="460375" cy="460375"/>
          </a:xfrm>
        </p:grpSpPr>
        <p:sp>
          <p:nvSpPr>
            <p:cNvPr id="75" name="Ellipse 53"/>
            <p:cNvSpPr>
              <a:spLocks noChangeArrowheads="1"/>
            </p:cNvSpPr>
            <p:nvPr/>
          </p:nvSpPr>
          <p:spPr bwMode="auto">
            <a:xfrm>
              <a:off x="3294062" y="1631156"/>
              <a:ext cx="460375" cy="460375"/>
            </a:xfrm>
            <a:prstGeom prst="ellipse">
              <a:avLst/>
            </a:prstGeom>
            <a:solidFill>
              <a:srgbClr val="FFFFFF">
                <a:alpha val="61960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 defTabSz="45720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128" name="Tekstboks 54"/>
            <p:cNvSpPr txBox="1">
              <a:spLocks noChangeArrowheads="1"/>
            </p:cNvSpPr>
            <p:nvPr/>
          </p:nvSpPr>
          <p:spPr bwMode="auto">
            <a:xfrm>
              <a:off x="3384687" y="1638406"/>
              <a:ext cx="321651" cy="42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da-DK">
                  <a:solidFill>
                    <a:srgbClr val="151616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2</a:t>
              </a:r>
            </a:p>
          </p:txBody>
        </p:sp>
      </p:grpSp>
      <p:sp>
        <p:nvSpPr>
          <p:cNvPr id="77" name="Tekstboks 72"/>
          <p:cNvSpPr txBox="1">
            <a:spLocks noChangeArrowheads="1"/>
          </p:cNvSpPr>
          <p:nvPr/>
        </p:nvSpPr>
        <p:spPr bwMode="auto">
          <a:xfrm>
            <a:off x="5305031" y="2209239"/>
            <a:ext cx="4607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 rtl="1"/>
            <a:r>
              <a:rPr lang="fa-IR" dirty="0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مزایا و خدمات پرسنلی و برنامه‌های رفاهی</a:t>
            </a:r>
            <a:endParaRPr lang="da-DK" dirty="0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93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941 -0.20602 L -5.55556E-6 -2.96296E-6 " pathEditMode="relative" ptsTypes="AA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8 -0.13657 L -4.72222E-6 8.14815E-6 " pathEditMode="relative" ptsTypes="AA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23629 0.23079 L 2.77778E-6 2.96296E-6 " pathEditMode="relative" ptsTypes="AA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6527 0.19999 L 7.22222E-6 -5.55556E-6 " pathEditMode="relative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7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دامنه کاربرد مدیریت منابع انسانی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pic>
        <p:nvPicPr>
          <p:cNvPr id="8" name="Picture 7" descr="10827059_x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42" b="55301"/>
          <a:stretch>
            <a:fillRect/>
          </a:stretch>
        </p:blipFill>
        <p:spPr>
          <a:xfrm>
            <a:off x="3390986" y="908720"/>
            <a:ext cx="5801358" cy="547260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15880" y="4226847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7608168" y="2138615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4511824" y="2282631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7464152" y="4370863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5231904" y="1490543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14"/>
          <p:cNvSpPr/>
          <p:nvPr/>
        </p:nvSpPr>
        <p:spPr>
          <a:xfrm>
            <a:off x="6744072" y="3578775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Oval 15"/>
          <p:cNvSpPr/>
          <p:nvPr/>
        </p:nvSpPr>
        <p:spPr>
          <a:xfrm>
            <a:off x="7392144" y="1418535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Oval 16"/>
          <p:cNvSpPr/>
          <p:nvPr/>
        </p:nvSpPr>
        <p:spPr>
          <a:xfrm>
            <a:off x="4943872" y="3506767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ktangel 35"/>
          <p:cNvSpPr>
            <a:spLocks noChangeArrowheads="1"/>
          </p:cNvSpPr>
          <p:nvPr/>
        </p:nvSpPr>
        <p:spPr bwMode="auto">
          <a:xfrm>
            <a:off x="2621603" y="3934748"/>
            <a:ext cx="187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ایمنی و بهداشت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rot="16200000" flipV="1">
            <a:off x="4655840" y="3866808"/>
            <a:ext cx="72009" cy="79208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rot="16200000" flipV="1">
            <a:off x="8292192" y="1742623"/>
            <a:ext cx="0" cy="9360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1" name="Rektangel 35"/>
          <p:cNvSpPr>
            <a:spLocks noChangeArrowheads="1"/>
          </p:cNvSpPr>
          <p:nvPr/>
        </p:nvSpPr>
        <p:spPr bwMode="auto">
          <a:xfrm>
            <a:off x="8400552" y="2138615"/>
            <a:ext cx="266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کارمند یابی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22" name="Rektangel 35"/>
          <p:cNvSpPr>
            <a:spLocks noChangeArrowheads="1"/>
          </p:cNvSpPr>
          <p:nvPr/>
        </p:nvSpPr>
        <p:spPr bwMode="auto">
          <a:xfrm>
            <a:off x="1559496" y="2354639"/>
            <a:ext cx="2555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توسعه کارکنان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rot="16200000" flipV="1">
            <a:off x="4043720" y="1886639"/>
            <a:ext cx="0" cy="9360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 rot="16200000" flipV="1">
            <a:off x="8220184" y="3326799"/>
            <a:ext cx="0" cy="9360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5" name="Rektangel 35"/>
          <p:cNvSpPr>
            <a:spLocks noChangeArrowheads="1"/>
          </p:cNvSpPr>
          <p:nvPr/>
        </p:nvSpPr>
        <p:spPr bwMode="auto">
          <a:xfrm>
            <a:off x="7896200" y="4442871"/>
            <a:ext cx="291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پاداش و </a:t>
            </a: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قدردانی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 rot="16200000" flipV="1">
            <a:off x="4691744" y="950583"/>
            <a:ext cx="216024" cy="1007912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7" name="Rektangel 35"/>
          <p:cNvSpPr>
            <a:spLocks noChangeArrowheads="1"/>
          </p:cNvSpPr>
          <p:nvPr/>
        </p:nvSpPr>
        <p:spPr bwMode="auto">
          <a:xfrm>
            <a:off x="1991544" y="946417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توسعه قابلیت‌های سازمانی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rot="16200000" flipH="1" flipV="1">
            <a:off x="7644172" y="1022491"/>
            <a:ext cx="432048" cy="648072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29" name="Rektangel 35"/>
          <p:cNvSpPr>
            <a:spLocks noChangeArrowheads="1"/>
          </p:cNvSpPr>
          <p:nvPr/>
        </p:nvSpPr>
        <p:spPr bwMode="auto">
          <a:xfrm>
            <a:off x="8184232" y="946417"/>
            <a:ext cx="2627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استراتژی منابع انسانی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30" name="Line 36"/>
          <p:cNvSpPr>
            <a:spLocks noChangeShapeType="1"/>
          </p:cNvSpPr>
          <p:nvPr/>
        </p:nvSpPr>
        <p:spPr bwMode="auto">
          <a:xfrm rot="16200000" flipV="1">
            <a:off x="4547776" y="3182783"/>
            <a:ext cx="0" cy="9360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31" name="Rektangel 35"/>
          <p:cNvSpPr>
            <a:spLocks noChangeArrowheads="1"/>
          </p:cNvSpPr>
          <p:nvPr/>
        </p:nvSpPr>
        <p:spPr bwMode="auto">
          <a:xfrm>
            <a:off x="1539645" y="3394690"/>
            <a:ext cx="2843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مدیریت استعداد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rot="16200000" flipV="1">
            <a:off x="6204012" y="4262851"/>
            <a:ext cx="1368152" cy="144016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33" name="Rektangel 35"/>
          <p:cNvSpPr>
            <a:spLocks noChangeArrowheads="1"/>
          </p:cNvSpPr>
          <p:nvPr/>
        </p:nvSpPr>
        <p:spPr bwMode="auto">
          <a:xfrm>
            <a:off x="6600056" y="5018935"/>
            <a:ext cx="15121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ارتباطات داخلی و خارجی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36" name="Rektangel 35"/>
          <p:cNvSpPr>
            <a:spLocks noChangeArrowheads="1"/>
          </p:cNvSpPr>
          <p:nvPr/>
        </p:nvSpPr>
        <p:spPr bwMode="auto">
          <a:xfrm>
            <a:off x="8112224" y="3362751"/>
            <a:ext cx="2915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فرایند مدیریت عملکرد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536160" y="3722791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rot="16200000" flipV="1">
            <a:off x="8004160" y="4046879"/>
            <a:ext cx="0" cy="9360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35960" y="3506767"/>
            <a:ext cx="252000" cy="252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 rot="16200000" flipH="1" flipV="1">
            <a:off x="5015880" y="4442874"/>
            <a:ext cx="1296144" cy="144016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a-DK" kern="0">
              <a:solidFill>
                <a:sysClr val="windowText" lastClr="000000"/>
              </a:solidFill>
              <a:ea typeface="ＭＳ Ｐゴシック" pitchFamily="-97" charset="-128"/>
            </a:endParaRPr>
          </a:p>
        </p:txBody>
      </p:sp>
      <p:sp>
        <p:nvSpPr>
          <p:cNvPr id="41" name="Rektangel 35"/>
          <p:cNvSpPr>
            <a:spLocks noChangeArrowheads="1"/>
          </p:cNvSpPr>
          <p:nvPr/>
        </p:nvSpPr>
        <p:spPr bwMode="auto">
          <a:xfrm>
            <a:off x="4583632" y="5195152"/>
            <a:ext cx="14401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01688" rtl="1">
              <a:spcBef>
                <a:spcPct val="20000"/>
              </a:spcBef>
            </a:pPr>
            <a:r>
              <a:rPr lang="fa-IR" noProof="1">
                <a:solidFill>
                  <a:srgbClr val="000000"/>
                </a:solidFill>
                <a:latin typeface="IRANSans" panose="02040503050201020203" pitchFamily="18" charset="-78"/>
                <a:ea typeface="ＭＳ Ｐゴシック"/>
                <a:cs typeface="IRANSans" panose="02040503050201020203" pitchFamily="18" charset="-78"/>
              </a:rPr>
              <a:t>مدیریت داده‌ها و سیستم‌های منابع انسانی</a:t>
            </a:r>
            <a:endParaRPr lang="en-IN" noProof="1">
              <a:solidFill>
                <a:srgbClr val="000000"/>
              </a:solidFill>
              <a:latin typeface="IRANSans" panose="02040503050201020203" pitchFamily="18" charset="-78"/>
              <a:ea typeface="ＭＳ Ｐゴシック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40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6" grpId="0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64" y="980632"/>
            <a:ext cx="679291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43" y="1146887"/>
            <a:ext cx="102662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/>
          <p:cNvGrpSpPr/>
          <p:nvPr/>
        </p:nvGrpSpPr>
        <p:grpSpPr>
          <a:xfrm>
            <a:off x="1524000" y="0"/>
            <a:ext cx="9144000" cy="881336"/>
            <a:chOff x="0" y="0"/>
            <a:chExt cx="9144000" cy="88133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144000" cy="864000"/>
              <a:chOff x="0" y="0"/>
              <a:chExt cx="9144000" cy="108012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5652120" cy="1080120"/>
              </a:xfrm>
              <a:prstGeom prst="rect">
                <a:avLst/>
              </a:prstGeom>
              <a:solidFill>
                <a:srgbClr val="FF0066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635896" y="0"/>
                <a:ext cx="5508104" cy="1080120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54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itchFamily="66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0" y="116632"/>
              <a:ext cx="9144000" cy="764704"/>
            </a:xfrm>
            <a:prstGeom prst="rect">
              <a:avLst/>
            </a:prstGeom>
            <a:solidFill>
              <a:srgbClr val="404040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3568" y="233264"/>
              <a:ext cx="7992888" cy="58477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3200" dirty="0">
                  <a:latin typeface="IRANSans" panose="02040503050201020203" pitchFamily="18" charset="-78"/>
                  <a:cs typeface="IRANSans" panose="02040503050201020203" pitchFamily="18" charset="-78"/>
                </a:rPr>
                <a:t>دامنه کاربرد مدیریت منابع انسانی</a:t>
              </a:r>
              <a:endParaRPr lang="en-IN" sz="3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737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Why Should You Know Your Employees? - 1/5"/>
  <p:tag name="GENSWF_ADVANCE_TIME" val="0.00"/>
  <p:tag name="ISPRING_CUSTOM_TIMING_USED" val="0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Employee Remuneration and Benefits Administration"/>
  <p:tag name="GENSWF_ADVANCE_TIME" val="0.00"/>
  <p:tag name="ISPRING_SLIDE_INDENT_LEVEL" val="1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1690</Words>
  <Application>Microsoft Office PowerPoint</Application>
  <PresentationFormat>Custom</PresentationFormat>
  <Paragraphs>347</Paragraphs>
  <Slides>65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انگيزش</vt:lpstr>
      <vt:lpstr>انگیزش</vt:lpstr>
      <vt:lpstr>Maslow</vt:lpstr>
      <vt:lpstr>Herzberg</vt:lpstr>
      <vt:lpstr>McGregor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Engaged </vt:lpstr>
      <vt:lpstr>PowerPoint Presentation</vt:lpstr>
      <vt:lpstr>PowerPoint Presentation</vt:lpstr>
      <vt:lpstr>PowerPoint Presentation</vt:lpstr>
      <vt:lpstr>PowerPoint Presentation</vt:lpstr>
      <vt:lpstr>دلیل اهمیت ایمنی</vt:lpstr>
      <vt:lpstr>چرا ما باید از ایمنی مراقبت کنیم؟</vt:lpstr>
      <vt:lpstr>چرا ما باید از ایمنی مراقبت کنیم؟</vt:lpstr>
      <vt:lpstr>PowerPoint Presentation</vt:lpstr>
      <vt:lpstr>PowerPoint Presentation</vt:lpstr>
      <vt:lpstr>Dupont bradley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Why care about safety?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mahdis</cp:lastModifiedBy>
  <cp:revision>14</cp:revision>
  <dcterms:created xsi:type="dcterms:W3CDTF">2020-10-21T07:51:58Z</dcterms:created>
  <dcterms:modified xsi:type="dcterms:W3CDTF">2020-10-21T10:15:34Z</dcterms:modified>
</cp:coreProperties>
</file>